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8" r:id="rId3"/>
    <p:sldId id="289" r:id="rId4"/>
    <p:sldId id="290" r:id="rId5"/>
    <p:sldId id="302" r:id="rId6"/>
    <p:sldId id="303" r:id="rId7"/>
    <p:sldId id="304" r:id="rId8"/>
    <p:sldId id="306" r:id="rId9"/>
    <p:sldId id="281" r:id="rId10"/>
    <p:sldId id="280" r:id="rId11"/>
    <p:sldId id="279" r:id="rId12"/>
    <p:sldId id="284" r:id="rId13"/>
    <p:sldId id="283" r:id="rId14"/>
    <p:sldId id="287" r:id="rId15"/>
    <p:sldId id="286" r:id="rId16"/>
    <p:sldId id="291" r:id="rId17"/>
    <p:sldId id="292" r:id="rId18"/>
    <p:sldId id="293" r:id="rId19"/>
    <p:sldId id="299" r:id="rId20"/>
    <p:sldId id="300" r:id="rId21"/>
    <p:sldId id="301" r:id="rId22"/>
    <p:sldId id="307" r:id="rId23"/>
    <p:sldId id="295" r:id="rId24"/>
    <p:sldId id="296" r:id="rId25"/>
    <p:sldId id="297" r:id="rId26"/>
    <p:sldId id="29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nad313" initials="M" lastIdx="2" clrIdx="0">
    <p:extLst>
      <p:ext uri="{19B8F6BF-5375-455C-9EA6-DF929625EA0E}">
        <p15:presenceInfo xmlns:p15="http://schemas.microsoft.com/office/powerpoint/2012/main" userId="Mohanad31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6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5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919EC-2501-4974-A9F5-33CB975514D7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EBC88-DF6E-4906-BED4-C87A631EF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29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BC88-DF6E-4906-BED4-C87A631EFC9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50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BC88-DF6E-4906-BED4-C87A631EFC9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591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BC88-DF6E-4906-BED4-C87A631EFC9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229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BC88-DF6E-4906-BED4-C87A631EFC9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666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BC88-DF6E-4906-BED4-C87A631EFC9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443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BC88-DF6E-4906-BED4-C87A631EFC9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295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BC88-DF6E-4906-BED4-C87A631EFC9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003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BC88-DF6E-4906-BED4-C87A631EFC9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93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BC88-DF6E-4906-BED4-C87A631EFC9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439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BC88-DF6E-4906-BED4-C87A631EFC9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531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BC88-DF6E-4906-BED4-C87A631EFC9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10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BC88-DF6E-4906-BED4-C87A631EFC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484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BC88-DF6E-4906-BED4-C87A631EFC9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175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BC88-DF6E-4906-BED4-C87A631EFC9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86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BC88-DF6E-4906-BED4-C87A631EFC9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756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BC88-DF6E-4906-BED4-C87A631EFC9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608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BC88-DF6E-4906-BED4-C87A631EFC9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351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BC88-DF6E-4906-BED4-C87A631EFC9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6842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BC88-DF6E-4906-BED4-C87A631EFC9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519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BC88-DF6E-4906-BED4-C87A631EFC9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473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BC88-DF6E-4906-BED4-C87A631EFC9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959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BC88-DF6E-4906-BED4-C87A631EFC9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66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BC88-DF6E-4906-BED4-C87A631EFC9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520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BC88-DF6E-4906-BED4-C87A631EFC9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689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BC88-DF6E-4906-BED4-C87A631EFC9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666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BC88-DF6E-4906-BED4-C87A631EFC9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84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9D24-2976-4C05-A375-4BBD7D7E9CFC}" type="datetime4">
              <a:rPr lang="en-GB" smtClean="0"/>
              <a:t>22 November 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5B9E-58DD-41BB-99D9-B476307CB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92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ADEC-1B70-4827-B2A1-BA54D2EDE9D0}" type="datetime4">
              <a:rPr lang="en-GB" smtClean="0"/>
              <a:t>22 November 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5B9E-58DD-41BB-99D9-B476307CB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29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B184-7B15-4B71-8E1B-E89F203396B9}" type="datetime4">
              <a:rPr lang="en-GB" smtClean="0"/>
              <a:t>22 November 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5B9E-58DD-41BB-99D9-B476307CB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87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D021-4EC3-4481-8C60-2D3D1468FBD6}" type="datetime4">
              <a:rPr lang="en-GB" smtClean="0"/>
              <a:t>22 November 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5B9E-58DD-41BB-99D9-B476307CB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02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9560-1CD9-433F-9709-DB3266F46B6C}" type="datetime4">
              <a:rPr lang="en-GB" smtClean="0"/>
              <a:t>22 November 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5B9E-58DD-41BB-99D9-B476307CB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80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9F11-3D30-4A43-9171-4EE812971DCA}" type="datetime4">
              <a:rPr lang="en-GB" smtClean="0"/>
              <a:t>22 November 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5B9E-58DD-41BB-99D9-B476307CB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74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CDE32-B488-4CC0-98FA-53044D0A14E0}" type="datetime4">
              <a:rPr lang="en-GB" smtClean="0"/>
              <a:t>22 November 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5B9E-58DD-41BB-99D9-B476307CB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46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3678-C2BF-4DC4-8161-CCD6B3A48514}" type="datetime4">
              <a:rPr lang="en-GB" smtClean="0"/>
              <a:t>22 November 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5B9E-58DD-41BB-99D9-B476307CB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53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2F20-A864-488F-BD71-77B7FE9306C0}" type="datetime4">
              <a:rPr lang="en-GB" smtClean="0"/>
              <a:t>22 November 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5B9E-58DD-41BB-99D9-B476307CB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91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470D-2128-43F8-83BD-92059A7E21C1}" type="datetime4">
              <a:rPr lang="en-GB" smtClean="0"/>
              <a:t>22 November 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5B9E-58DD-41BB-99D9-B476307CB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67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F15F-636D-4B0D-B523-76B3F17C2404}" type="datetime4">
              <a:rPr lang="en-GB" smtClean="0"/>
              <a:t>22 November 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5B9E-58DD-41BB-99D9-B476307CB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75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E5169-0586-4BCC-BA65-73A07A314961}" type="datetime4">
              <a:rPr lang="en-GB" smtClean="0"/>
              <a:t>22 November 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45B9E-58DD-41BB-99D9-B476307CB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87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4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11.png"/><Relationship Id="rId5" Type="http://schemas.openxmlformats.org/officeDocument/2006/relationships/image" Target="../media/image106.png"/><Relationship Id="rId10" Type="http://schemas.openxmlformats.org/officeDocument/2006/relationships/image" Target="../media/image110.png"/><Relationship Id="rId4" Type="http://schemas.openxmlformats.org/officeDocument/2006/relationships/image" Target="../media/image105.png"/><Relationship Id="rId9" Type="http://schemas.openxmlformats.org/officeDocument/2006/relationships/image" Target="../media/image10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11" Type="http://schemas.openxmlformats.org/officeDocument/2006/relationships/image" Target="../media/image121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4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12" Type="http://schemas.openxmlformats.org/officeDocument/2006/relationships/image" Target="../media/image173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8.png"/><Relationship Id="rId11" Type="http://schemas.openxmlformats.org/officeDocument/2006/relationships/image" Target="../media/image159.png"/><Relationship Id="rId5" Type="http://schemas.openxmlformats.org/officeDocument/2006/relationships/image" Target="../media/image167.png"/><Relationship Id="rId15" Type="http://schemas.openxmlformats.org/officeDocument/2006/relationships/image" Target="../media/image176.png"/><Relationship Id="rId10" Type="http://schemas.openxmlformats.org/officeDocument/2006/relationships/image" Target="../media/image172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Relationship Id="rId14" Type="http://schemas.openxmlformats.org/officeDocument/2006/relationships/image" Target="../media/image1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1827" y="-114768"/>
            <a:ext cx="12263827" cy="7068302"/>
            <a:chOff x="-40944" y="-210302"/>
            <a:chExt cx="12263827" cy="7068302"/>
          </a:xfrm>
        </p:grpSpPr>
        <p:sp>
          <p:nvSpPr>
            <p:cNvPr id="4" name="Rectangle 3"/>
            <p:cNvSpPr/>
            <p:nvPr/>
          </p:nvSpPr>
          <p:spPr>
            <a:xfrm>
              <a:off x="-40944" y="-210302"/>
              <a:ext cx="12263827" cy="7068302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40944" y="-210302"/>
              <a:ext cx="955343" cy="70683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-2913009" y="3099155"/>
              <a:ext cx="6744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University of BASRAH - Physics Department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86857" y="5248907"/>
            <a:ext cx="334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Prof. </a:t>
            </a:r>
            <a:r>
              <a:rPr lang="en-US" sz="2000" b="1" dirty="0" err="1" smtClean="0"/>
              <a:t>Dr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Mohanned</a:t>
            </a:r>
            <a:r>
              <a:rPr lang="en-US" sz="2000" b="1" dirty="0" smtClean="0"/>
              <a:t> Al-</a:t>
            </a:r>
            <a:r>
              <a:rPr lang="en-US" sz="2000" b="1" dirty="0" err="1" smtClean="0"/>
              <a:t>Anber</a:t>
            </a:r>
            <a:r>
              <a:rPr lang="en-US" sz="2000" b="1" dirty="0" smtClean="0"/>
              <a:t> </a:t>
            </a:r>
            <a:endParaRPr lang="en-GB" sz="20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783392" y="6544676"/>
            <a:ext cx="2479157" cy="365125"/>
          </a:xfrm>
        </p:spPr>
        <p:txBody>
          <a:bodyPr/>
          <a:lstStyle/>
          <a:p>
            <a:fld id="{F78A8683-2F5A-4CB7-8833-4067514A1CAD}" type="datetime4">
              <a:rPr lang="en-GB" sz="2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 November 2023</a:t>
            </a:fld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598090" y="6522659"/>
            <a:ext cx="3593910" cy="365125"/>
          </a:xfrm>
        </p:spPr>
        <p:txBody>
          <a:bodyPr/>
          <a:lstStyle/>
          <a:p>
            <a:fld id="{27745B9E-58DD-41BB-99D9-B476307CBB4A}" type="slidenum">
              <a:rPr lang="en-GB" sz="1800" smtClean="0">
                <a:solidFill>
                  <a:schemeClr val="tx1"/>
                </a:solidFill>
              </a:rPr>
              <a:t>1</a:t>
            </a:fld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54545" y="1171603"/>
            <a:ext cx="73857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/>
              <a:t>Analytical </a:t>
            </a:r>
            <a:r>
              <a:rPr lang="en-GB" sz="5400" dirty="0" smtClean="0"/>
              <a:t>Mechanics 302 </a:t>
            </a:r>
            <a:r>
              <a:rPr lang="en-GB" sz="5400" dirty="0"/>
              <a:t/>
            </a:r>
            <a:br>
              <a:rPr lang="en-GB" sz="5400" dirty="0"/>
            </a:b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18521" y="3066658"/>
            <a:ext cx="8214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Mechanics of Rigid Bodies: Planar Motion 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ar-IQ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ميكانيكا الأجسام </a:t>
            </a:r>
            <a:r>
              <a:rPr lang="ar-IQ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الصلدة: </a:t>
            </a:r>
            <a:r>
              <a:rPr lang="ar-IQ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الحركة المستوية</a:t>
            </a:r>
            <a:endParaRPr lang="en-US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8906" y="2476409"/>
            <a:ext cx="20623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Chapter </a:t>
            </a:r>
            <a:r>
              <a:rPr lang="ar-IQ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GB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67023" y="84014"/>
            <a:ext cx="267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Theoretical </a:t>
            </a:r>
            <a:r>
              <a:rPr lang="en-GB" sz="2400" b="1" dirty="0" smtClean="0">
                <a:solidFill>
                  <a:schemeClr val="bg1"/>
                </a:solidFill>
              </a:rPr>
              <a:t>Physics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13899" y="43672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6171" y="643038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6840" y="36576"/>
            <a:ext cx="696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Chapter 2</a:t>
            </a:r>
            <a:r>
              <a:rPr lang="en-GB" sz="2400" b="1" dirty="0"/>
              <a:t>. Mechanics of Rigid Bodies: Planar Motion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4442" y="52496"/>
            <a:ext cx="329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Theoretical </a:t>
            </a:r>
            <a:r>
              <a:rPr lang="en-GB" sz="2400" b="1" dirty="0" smtClean="0"/>
              <a:t>Physics</a:t>
            </a:r>
            <a:r>
              <a:rPr lang="en-US" sz="2400" b="1" dirty="0" smtClean="0"/>
              <a:t>: 302</a:t>
            </a:r>
            <a:endParaRPr lang="en-GB" sz="24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8496358" y="6465534"/>
            <a:ext cx="2708456" cy="365125"/>
          </a:xfrm>
        </p:spPr>
        <p:txBody>
          <a:bodyPr/>
          <a:lstStyle/>
          <a:p>
            <a:fld id="{28A17755-FF03-4D8F-84E3-395379BBB226}" type="datetime4">
              <a:rPr lang="en-GB" sz="2400" b="1" smtClean="0">
                <a:solidFill>
                  <a:schemeClr val="tx1"/>
                </a:solidFill>
              </a:rPr>
              <a:t>22 November 2023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013750" y="6465534"/>
            <a:ext cx="600501" cy="365125"/>
          </a:xfrm>
        </p:spPr>
        <p:txBody>
          <a:bodyPr/>
          <a:lstStyle/>
          <a:p>
            <a:fld id="{27745B9E-58DD-41BB-99D9-B476307CBB4A}" type="slidenum">
              <a:rPr lang="en-GB" sz="2400" b="1" smtClean="0">
                <a:solidFill>
                  <a:schemeClr val="tx1"/>
                </a:solidFill>
              </a:rPr>
              <a:pPr/>
              <a:t>10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798" y="6396062"/>
            <a:ext cx="339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Mohanned</a:t>
            </a:r>
            <a:r>
              <a:rPr lang="en-US" sz="2400" b="1" dirty="0" smtClean="0"/>
              <a:t> Al-</a:t>
            </a:r>
            <a:r>
              <a:rPr lang="en-US" sz="2400" b="1" dirty="0" err="1" smtClean="0"/>
              <a:t>Anber</a:t>
            </a:r>
            <a:endParaRPr lang="en-GB" sz="2400" b="1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2696862" y="3216374"/>
            <a:ext cx="5773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University of BASRAH – Physics Department</a:t>
            </a:r>
            <a:endParaRPr lang="en-GB" sz="24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7985666" y="696285"/>
            <a:ext cx="3562424" cy="372579"/>
            <a:chOff x="7337345" y="747437"/>
            <a:chExt cx="3562424" cy="372579"/>
          </a:xfrm>
        </p:grpSpPr>
        <p:sp>
          <p:nvSpPr>
            <p:cNvPr id="9" name="Rectangle 8"/>
            <p:cNvSpPr/>
            <p:nvPr/>
          </p:nvSpPr>
          <p:spPr>
            <a:xfrm>
              <a:off x="9344535" y="750684"/>
              <a:ext cx="1555234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algn="r" rtl="1"/>
              <a:r>
                <a:rPr lang="ar-IQ" dirty="0" smtClean="0"/>
                <a:t>قشرة نصف كروية</a:t>
              </a:r>
              <a:endParaRPr lang="ar-IQ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37345" y="747437"/>
              <a:ext cx="2024593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ar-IQ" dirty="0"/>
                <a:t>Hemispherical Shell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773" y="1888707"/>
            <a:ext cx="2886075" cy="361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672" y="2414622"/>
            <a:ext cx="1209675" cy="619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357" y="2381404"/>
            <a:ext cx="1800225" cy="514350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7806057" y="2508025"/>
            <a:ext cx="539084" cy="328377"/>
          </a:xfrm>
          <a:prstGeom prst="rightArrow">
            <a:avLst>
              <a:gd name="adj1" fmla="val 34313"/>
              <a:gd name="adj2" fmla="val 421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IQ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9707" y="2998584"/>
            <a:ext cx="1276350" cy="381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5551" y="3436159"/>
            <a:ext cx="2190750" cy="9810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4" name="Rectangle 23"/>
          <p:cNvSpPr/>
          <p:nvPr/>
        </p:nvSpPr>
        <p:spPr>
          <a:xfrm>
            <a:off x="8857069" y="3514028"/>
            <a:ext cx="2948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IQ" dirty="0" smtClean="0"/>
              <a:t>يتم </a:t>
            </a:r>
            <a:r>
              <a:rPr lang="ar-IQ" dirty="0"/>
              <a:t>تحديد موقع مركز الكتلة وفقًا </a:t>
            </a:r>
            <a:r>
              <a:rPr lang="ar-IQ" dirty="0" smtClean="0"/>
              <a:t>لذلك:</a:t>
            </a:r>
            <a:endParaRPr lang="ar-IQ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184" y="799957"/>
            <a:ext cx="5505244" cy="3170081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970090" y="1247411"/>
            <a:ext cx="6911341" cy="923330"/>
            <a:chOff x="4893972" y="1332172"/>
            <a:chExt cx="6911341" cy="923330"/>
          </a:xfrm>
        </p:grpSpPr>
        <p:sp>
          <p:nvSpPr>
            <p:cNvPr id="28" name="Rectangle 27"/>
            <p:cNvSpPr/>
            <p:nvPr/>
          </p:nvSpPr>
          <p:spPr>
            <a:xfrm>
              <a:off x="4893972" y="1332172"/>
              <a:ext cx="691134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IQ" dirty="0" smtClean="0"/>
                <a:t>بالنسبة </a:t>
              </a:r>
              <a:r>
                <a:rPr lang="ar-IQ" dirty="0"/>
                <a:t>لقشرة نصف كروية نصف قطرها a ، نستخدم نفس المحاور كما في الشكل ، من التناظر ، يقع مركز الكتلة على المحور z. بالنسبة لعنصر السطح ds ، نختار شريطًا دائريًا </a:t>
              </a:r>
              <a:r>
                <a:rPr lang="ar-IQ" dirty="0" smtClean="0"/>
                <a:t>بعرض            . </a:t>
              </a:r>
              <a:r>
                <a:rPr lang="ar-IQ" dirty="0"/>
                <a:t>بالتالي،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22625" y="1973468"/>
              <a:ext cx="762000" cy="22860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675263" y="4218801"/>
            <a:ext cx="10872827" cy="2028825"/>
            <a:chOff x="703757" y="575111"/>
            <a:chExt cx="10872827" cy="2028825"/>
          </a:xfrm>
        </p:grpSpPr>
        <p:sp>
          <p:nvSpPr>
            <p:cNvPr id="31" name="Rectangle 30"/>
            <p:cNvSpPr/>
            <p:nvPr/>
          </p:nvSpPr>
          <p:spPr>
            <a:xfrm>
              <a:off x="5423938" y="1589523"/>
              <a:ext cx="61526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IQ" dirty="0"/>
                <a:t>أوجد مركز كتلة سلك رفيع مثني على شكل نصف دائرة و كما هو مبين في الشكل.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97726" y="575111"/>
              <a:ext cx="3248025" cy="2028825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703757" y="864176"/>
              <a:ext cx="534121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ar-IQ" dirty="0"/>
                <a:t>HW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8612250" y="5883226"/>
            <a:ext cx="2906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IQ" dirty="0"/>
              <a:t>أوجد مركز </a:t>
            </a:r>
            <a:r>
              <a:rPr lang="ar-IQ" dirty="0" smtClean="0"/>
              <a:t>الكتلة لقشرة نصف </a:t>
            </a:r>
            <a:r>
              <a:rPr lang="ar-IQ" dirty="0"/>
              <a:t>دائرة </a:t>
            </a:r>
          </a:p>
        </p:txBody>
      </p:sp>
    </p:spTree>
    <p:extLst>
      <p:ext uri="{BB962C8B-B14F-4D97-AF65-F5344CB8AC3E}">
        <p14:creationId xmlns:p14="http://schemas.microsoft.com/office/powerpoint/2010/main" val="1282490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13899" y="43672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6171" y="643038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6840" y="36576"/>
            <a:ext cx="696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Chapter 2</a:t>
            </a:r>
            <a:r>
              <a:rPr lang="en-GB" sz="2400" b="1" dirty="0"/>
              <a:t>. Mechanics of Rigid Bodies: Planar Motion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4442" y="52496"/>
            <a:ext cx="329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Theoretical </a:t>
            </a:r>
            <a:r>
              <a:rPr lang="en-GB" sz="2400" b="1" dirty="0" smtClean="0"/>
              <a:t>Physics</a:t>
            </a:r>
            <a:r>
              <a:rPr lang="en-US" sz="2400" b="1" dirty="0" smtClean="0"/>
              <a:t>: 302</a:t>
            </a:r>
            <a:endParaRPr lang="en-GB" sz="24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8414813" y="6465534"/>
            <a:ext cx="2790000" cy="365125"/>
          </a:xfrm>
        </p:spPr>
        <p:txBody>
          <a:bodyPr/>
          <a:lstStyle/>
          <a:p>
            <a:fld id="{28A17755-FF03-4D8F-84E3-395379BBB226}" type="datetime4">
              <a:rPr lang="en-GB" sz="2400" b="1" smtClean="0">
                <a:solidFill>
                  <a:schemeClr val="tx1"/>
                </a:solidFill>
              </a:rPr>
              <a:t>22 November 2023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013750" y="6465534"/>
            <a:ext cx="600501" cy="365125"/>
          </a:xfrm>
        </p:spPr>
        <p:txBody>
          <a:bodyPr/>
          <a:lstStyle/>
          <a:p>
            <a:fld id="{27745B9E-58DD-41BB-99D9-B476307CBB4A}" type="slidenum">
              <a:rPr lang="en-GB" sz="2400" b="1" smtClean="0">
                <a:solidFill>
                  <a:schemeClr val="tx1"/>
                </a:solidFill>
              </a:rPr>
              <a:pPr/>
              <a:t>11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798" y="6396062"/>
            <a:ext cx="339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Mohanned</a:t>
            </a:r>
            <a:r>
              <a:rPr lang="en-US" sz="2400" b="1" dirty="0" smtClean="0"/>
              <a:t> Al-</a:t>
            </a:r>
            <a:r>
              <a:rPr lang="en-US" sz="2400" b="1" dirty="0" err="1" smtClean="0"/>
              <a:t>Anber</a:t>
            </a:r>
            <a:endParaRPr lang="en-GB" sz="2400" b="1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2696862" y="3216374"/>
            <a:ext cx="5773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University of BASRAH – Physics Department</a:t>
            </a:r>
            <a:endParaRPr lang="en-GB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758228" y="1058093"/>
            <a:ext cx="10979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dirty="0"/>
              <a:t>أبسط نوع من حركة الجسم الصلب هو الذي يكون فيه الجسم مقيدًا بالدوران حول محور ثابت. دعنا نختار المحور z لنظام الإحداثيات المناسب كمحور الدوران.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44300" y="610609"/>
            <a:ext cx="10418301" cy="369332"/>
            <a:chOff x="872767" y="2868662"/>
            <a:chExt cx="10418301" cy="369332"/>
          </a:xfrm>
        </p:grpSpPr>
        <p:sp>
          <p:nvSpPr>
            <p:cNvPr id="9" name="Rectangle 8"/>
            <p:cNvSpPr/>
            <p:nvPr/>
          </p:nvSpPr>
          <p:spPr>
            <a:xfrm>
              <a:off x="872767" y="2868662"/>
              <a:ext cx="6016134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ar-IQ" dirty="0"/>
                <a:t>Rotation of a Rigid Body about a Fixed Axis: Moment of Inertia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88901" y="2868662"/>
              <a:ext cx="4402167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ar-IQ" dirty="0"/>
                <a:t>دوران جسم </a:t>
              </a:r>
              <a:r>
                <a:rPr lang="ar-IQ" dirty="0" smtClean="0"/>
                <a:t>صلد </a:t>
              </a:r>
              <a:r>
                <a:rPr lang="ar-IQ" dirty="0"/>
                <a:t>حول محور ثابت: </a:t>
              </a:r>
              <a:r>
                <a:rPr lang="ar-IQ" dirty="0" smtClean="0"/>
                <a:t>عزم القصور </a:t>
              </a:r>
              <a:r>
                <a:rPr lang="ar-IQ" dirty="0"/>
                <a:t>الذاتي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88642" y="1861781"/>
            <a:ext cx="10769309" cy="671063"/>
            <a:chOff x="888642" y="1861781"/>
            <a:chExt cx="10769309" cy="671063"/>
          </a:xfrm>
        </p:grpSpPr>
        <p:sp>
          <p:nvSpPr>
            <p:cNvPr id="14" name="Rectangle 13"/>
            <p:cNvSpPr/>
            <p:nvPr/>
          </p:nvSpPr>
          <p:spPr>
            <a:xfrm>
              <a:off x="888642" y="1886513"/>
              <a:ext cx="1076930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IQ" dirty="0"/>
                <a:t>مسار الجسيم التمثيلي </a:t>
              </a:r>
              <a:r>
                <a:rPr lang="en-US" dirty="0" smtClean="0"/>
                <a:t>     </a:t>
              </a:r>
              <a:r>
                <a:rPr lang="ar-IQ" dirty="0" smtClean="0"/>
                <a:t>، </a:t>
              </a:r>
              <a:r>
                <a:rPr lang="ar-IQ" dirty="0"/>
                <a:t>الموجود عند </a:t>
              </a:r>
              <a:r>
                <a:rPr lang="ar-IQ" dirty="0" smtClean="0"/>
                <a:t>النقطة</a:t>
              </a:r>
              <a:r>
                <a:rPr lang="en-US" dirty="0" smtClean="0"/>
                <a:t> </a:t>
              </a:r>
              <a:r>
                <a:rPr lang="ar-IQ" dirty="0" smtClean="0"/>
                <a:t> </a:t>
              </a:r>
              <a:r>
                <a:rPr lang="en-US" dirty="0" smtClean="0"/>
                <a:t>              </a:t>
              </a:r>
              <a:r>
                <a:rPr lang="ar-IQ" dirty="0" smtClean="0"/>
                <a:t> </a:t>
              </a:r>
              <a:r>
                <a:rPr lang="ar-IQ" dirty="0"/>
                <a:t>هو إذن دائرة نصف </a:t>
              </a:r>
              <a:r>
                <a:rPr lang="ar-IQ" dirty="0" smtClean="0"/>
                <a:t>قطرها</a:t>
              </a:r>
              <a:r>
                <a:rPr lang="en-US" dirty="0" smtClean="0"/>
                <a:t>   </a:t>
              </a:r>
              <a:r>
                <a:rPr lang="ar-IQ" dirty="0" smtClean="0"/>
                <a:t>                      متمركزة على المحور z. حيث يظهر </a:t>
              </a:r>
              <a:r>
                <a:rPr lang="ar-IQ" dirty="0"/>
                <a:t>المقطع العرضي التمثيلي الموازي للمستوى xy في </a:t>
              </a:r>
              <a:r>
                <a:rPr lang="ar-IQ" dirty="0" smtClean="0"/>
                <a:t>الشكل</a:t>
              </a:r>
              <a:r>
                <a:rPr lang="en-US" dirty="0" smtClean="0"/>
                <a:t> </a:t>
              </a:r>
              <a:endParaRPr lang="ar-IQ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5645" y="1962796"/>
              <a:ext cx="800100" cy="24765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66210" y="1991371"/>
              <a:ext cx="257175" cy="1905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33459" y="1861781"/>
              <a:ext cx="1400175" cy="381000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10006537" y="2567170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IQ" dirty="0"/>
              <a:t>سرعة الجسيم i </a:t>
            </a:r>
            <a:r>
              <a:rPr lang="ar-IQ" dirty="0" smtClean="0"/>
              <a:t>هي:</a:t>
            </a:r>
            <a:endParaRPr lang="ar-IQ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2147" y="2567170"/>
            <a:ext cx="2152650" cy="4667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1032" y="3588375"/>
            <a:ext cx="2047875" cy="100012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623420" y="3126469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IQ" dirty="0"/>
              <a:t>للسرعة </a:t>
            </a:r>
            <a:r>
              <a:rPr lang="ar-IQ" dirty="0" smtClean="0"/>
              <a:t>مركبات كالتالي</a:t>
            </a:r>
            <a:r>
              <a:rPr lang="ar-IQ" dirty="0"/>
              <a:t>: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819" y="2285242"/>
            <a:ext cx="4067175" cy="402907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5620833" y="2631651"/>
            <a:ext cx="1304925" cy="696543"/>
            <a:chOff x="5620833" y="2631651"/>
            <a:chExt cx="1304925" cy="69654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52457" y="2631651"/>
              <a:ext cx="1047750" cy="27622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20833" y="3090069"/>
              <a:ext cx="1304925" cy="23812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sp>
        <p:nvSpPr>
          <p:cNvPr id="30" name="Rectangle 29"/>
          <p:cNvSpPr/>
          <p:nvPr/>
        </p:nvSpPr>
        <p:spPr>
          <a:xfrm>
            <a:off x="9983959" y="4219129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dirty="0"/>
              <a:t>حركية دوران الجسم: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95231" y="4740051"/>
            <a:ext cx="3886200" cy="6477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5745" y="5590510"/>
            <a:ext cx="2838450" cy="533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48989" y="3428683"/>
            <a:ext cx="3125579" cy="295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36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6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13899" y="43672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6171" y="643038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6840" y="36576"/>
            <a:ext cx="696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Chapter 2</a:t>
            </a:r>
            <a:r>
              <a:rPr lang="en-GB" sz="2400" b="1" dirty="0"/>
              <a:t>. Mechanics of Rigid Bodies: Planar Motion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4442" y="52496"/>
            <a:ext cx="329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Theoretical </a:t>
            </a:r>
            <a:r>
              <a:rPr lang="en-GB" sz="2400" b="1" dirty="0" smtClean="0"/>
              <a:t>Physics</a:t>
            </a:r>
            <a:r>
              <a:rPr lang="en-US" sz="2400" b="1" dirty="0" smtClean="0"/>
              <a:t>: 302</a:t>
            </a:r>
            <a:endParaRPr lang="en-GB" sz="24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8414814" y="6465534"/>
            <a:ext cx="2790000" cy="365125"/>
          </a:xfrm>
        </p:spPr>
        <p:txBody>
          <a:bodyPr/>
          <a:lstStyle/>
          <a:p>
            <a:fld id="{28A17755-FF03-4D8F-84E3-395379BBB226}" type="datetime4">
              <a:rPr lang="en-GB" sz="2400" b="1" smtClean="0">
                <a:solidFill>
                  <a:schemeClr val="tx1"/>
                </a:solidFill>
              </a:rPr>
              <a:t>22 November 2023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013750" y="6465534"/>
            <a:ext cx="600501" cy="365125"/>
          </a:xfrm>
        </p:spPr>
        <p:txBody>
          <a:bodyPr/>
          <a:lstStyle/>
          <a:p>
            <a:fld id="{27745B9E-58DD-41BB-99D9-B476307CBB4A}" type="slidenum">
              <a:rPr lang="en-GB" sz="2400" b="1" smtClean="0">
                <a:solidFill>
                  <a:schemeClr val="tx1"/>
                </a:solidFill>
              </a:rPr>
              <a:pPr/>
              <a:t>12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798" y="6396062"/>
            <a:ext cx="339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Mohanned</a:t>
            </a:r>
            <a:r>
              <a:rPr lang="en-US" sz="2400" b="1" dirty="0" smtClean="0"/>
              <a:t> Al-</a:t>
            </a:r>
            <a:r>
              <a:rPr lang="en-US" sz="2400" b="1" dirty="0" err="1" smtClean="0"/>
              <a:t>Anber</a:t>
            </a:r>
            <a:endParaRPr lang="en-GB" sz="2400" b="1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2696862" y="3216374"/>
            <a:ext cx="5773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University of BASRAH – Physics Department</a:t>
            </a:r>
            <a:endParaRPr lang="en-GB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327679" y="661455"/>
            <a:ext cx="10477634" cy="646331"/>
            <a:chOff x="1403797" y="652307"/>
            <a:chExt cx="10477634" cy="646331"/>
          </a:xfrm>
        </p:grpSpPr>
        <p:sp>
          <p:nvSpPr>
            <p:cNvPr id="2" name="Rectangle 1"/>
            <p:cNvSpPr/>
            <p:nvPr/>
          </p:nvSpPr>
          <p:spPr>
            <a:xfrm>
              <a:off x="1403797" y="652307"/>
              <a:ext cx="104776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IQ" dirty="0"/>
                <a:t>لتوضيح كيف تدخل لحظة القصور الذاتي في الصورة ، دعونا نحسب بعد ذلك الزخم الزاوي حول محور الدوران</a:t>
              </a:r>
              <a:r>
                <a:rPr lang="ar-IQ" dirty="0" smtClean="0"/>
                <a:t>. لأن </a:t>
              </a:r>
              <a:r>
                <a:rPr lang="ar-IQ" dirty="0"/>
                <a:t>الزخم الزاوي لجسيم واحد هو بحكم التعريف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07761" y="973538"/>
              <a:ext cx="847725" cy="238125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0296246" y="1505217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IQ" dirty="0" smtClean="0"/>
              <a:t>المركبة z تكون: </a:t>
            </a:r>
            <a:endParaRPr lang="ar-IQ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932" y="1920912"/>
            <a:ext cx="3686175" cy="390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9717" y="2311437"/>
            <a:ext cx="2028825" cy="5334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1290" y="3025624"/>
            <a:ext cx="1962150" cy="714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1290" y="3595345"/>
            <a:ext cx="1171575" cy="647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383" y="4607470"/>
            <a:ext cx="8247559" cy="172648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383" y="1220811"/>
            <a:ext cx="5296396" cy="2786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0779" y="2147674"/>
            <a:ext cx="1906938" cy="8114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24" name="Group 23"/>
          <p:cNvGrpSpPr/>
          <p:nvPr/>
        </p:nvGrpSpPr>
        <p:grpSpPr>
          <a:xfrm>
            <a:off x="3761769" y="4014752"/>
            <a:ext cx="4378019" cy="417101"/>
            <a:chOff x="3761769" y="4014752"/>
            <a:chExt cx="4378019" cy="417101"/>
          </a:xfrm>
        </p:grpSpPr>
        <p:sp>
          <p:nvSpPr>
            <p:cNvPr id="22" name="Rectangle 1"/>
            <p:cNvSpPr>
              <a:spLocks noChangeArrowheads="1"/>
            </p:cNvSpPr>
            <p:nvPr/>
          </p:nvSpPr>
          <p:spPr bwMode="auto">
            <a:xfrm>
              <a:off x="3855652" y="4135133"/>
              <a:ext cx="4190251" cy="241744"/>
            </a:xfrm>
            <a:prstGeom prst="rect">
              <a:avLst/>
            </a:prstGeom>
            <a:solidFill>
              <a:srgbClr val="F8F9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-17457" rIns="0" bIns="-174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202124"/>
                  </a:solidFill>
                  <a:effectLst/>
                  <a:latin typeface="inherit"/>
                  <a:cs typeface="Arial" panose="020B0604020202020204" pitchFamily="34" charset="0"/>
                </a:rPr>
                <a:t>ه</a:t>
              </a:r>
              <a:r>
                <a:rPr kumimoji="0" lang="ar-IQ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202124"/>
                  </a:solidFill>
                  <a:effectLst/>
                  <a:latin typeface="inherit"/>
                  <a:cs typeface="Arial" panose="020B0604020202020204" pitchFamily="34" charset="0"/>
                </a:rPr>
                <a:t>و</a:t>
              </a:r>
              <a:r>
                <a:rPr kumimoji="0" lang="ar-IQ" altLang="en-US" sz="1800" b="0" i="0" u="none" strike="noStrike" cap="none" normalizeH="0" dirty="0" smtClean="0">
                  <a:ln>
                    <a:noFill/>
                  </a:ln>
                  <a:solidFill>
                    <a:srgbClr val="202124"/>
                  </a:solidFill>
                  <a:effectLst/>
                  <a:latin typeface="inherit"/>
                  <a:cs typeface="Arial" panose="020B0604020202020204" pitchFamily="34" charset="0"/>
                </a:rPr>
                <a:t> العزم </a:t>
              </a:r>
              <a:r>
                <a:rPr kumimoji="0" lang="ar-SA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202124"/>
                  </a:solidFill>
                  <a:effectLst/>
                  <a:latin typeface="inherit"/>
                  <a:cs typeface="Arial" panose="020B0604020202020204" pitchFamily="34" charset="0"/>
                </a:rPr>
                <a:t>الكلي لجميع القوى </a:t>
              </a:r>
              <a:r>
                <a:rPr kumimoji="0" lang="ar-IQ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202124"/>
                  </a:solidFill>
                  <a:effectLst/>
                  <a:latin typeface="inherit"/>
                  <a:cs typeface="Arial" panose="020B0604020202020204" pitchFamily="34" charset="0"/>
                </a:rPr>
                <a:t>المسلطة </a:t>
              </a:r>
              <a:r>
                <a:rPr kumimoji="0" lang="ar-SA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202124"/>
                  </a:solidFill>
                  <a:effectLst/>
                  <a:latin typeface="inherit"/>
                  <a:cs typeface="Arial" panose="020B0604020202020204" pitchFamily="34" charset="0"/>
                </a:rPr>
                <a:t>حول محور الدوران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ular Callout 22"/>
            <p:cNvSpPr/>
            <p:nvPr/>
          </p:nvSpPr>
          <p:spPr>
            <a:xfrm>
              <a:off x="3761769" y="4014752"/>
              <a:ext cx="4378019" cy="417101"/>
            </a:xfrm>
            <a:prstGeom prst="wedgeRectCallout">
              <a:avLst>
                <a:gd name="adj1" fmla="val 56677"/>
                <a:gd name="adj2" fmla="val -767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IQ"/>
            </a:p>
          </p:txBody>
        </p:sp>
      </p:grpSp>
    </p:spTree>
    <p:extLst>
      <p:ext uri="{BB962C8B-B14F-4D97-AF65-F5344CB8AC3E}">
        <p14:creationId xmlns:p14="http://schemas.microsoft.com/office/powerpoint/2010/main" val="2265301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13899" y="43672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6171" y="643038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6840" y="36576"/>
            <a:ext cx="696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Chapter 2</a:t>
            </a:r>
            <a:r>
              <a:rPr lang="en-GB" sz="2400" b="1" dirty="0"/>
              <a:t>. Mechanics of Rigid Bodies: Planar Motion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4442" y="52496"/>
            <a:ext cx="329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Theoretical </a:t>
            </a:r>
            <a:r>
              <a:rPr lang="en-GB" sz="2400" b="1" dirty="0" smtClean="0"/>
              <a:t>Physics</a:t>
            </a:r>
            <a:r>
              <a:rPr lang="en-US" sz="2400" b="1" dirty="0" smtClean="0"/>
              <a:t>: 302</a:t>
            </a:r>
            <a:endParaRPr lang="en-GB" sz="24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8414813" y="6465534"/>
            <a:ext cx="2790000" cy="365125"/>
          </a:xfrm>
        </p:spPr>
        <p:txBody>
          <a:bodyPr/>
          <a:lstStyle/>
          <a:p>
            <a:fld id="{28A17755-FF03-4D8F-84E3-395379BBB226}" type="datetime4">
              <a:rPr lang="en-GB" sz="2400" b="1" smtClean="0">
                <a:solidFill>
                  <a:schemeClr val="tx1"/>
                </a:solidFill>
              </a:rPr>
              <a:t>22 November 2023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013750" y="6465534"/>
            <a:ext cx="600501" cy="365125"/>
          </a:xfrm>
        </p:spPr>
        <p:txBody>
          <a:bodyPr/>
          <a:lstStyle/>
          <a:p>
            <a:fld id="{27745B9E-58DD-41BB-99D9-B476307CBB4A}" type="slidenum">
              <a:rPr lang="en-GB" sz="2400" b="1" smtClean="0">
                <a:solidFill>
                  <a:schemeClr val="tx1"/>
                </a:solidFill>
              </a:rPr>
              <a:pPr/>
              <a:t>13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798" y="6396062"/>
            <a:ext cx="339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Mohanned</a:t>
            </a:r>
            <a:r>
              <a:rPr lang="en-US" sz="2400" b="1" dirty="0" smtClean="0"/>
              <a:t> Al-</a:t>
            </a:r>
            <a:r>
              <a:rPr lang="en-US" sz="2400" b="1" dirty="0" err="1" smtClean="0"/>
              <a:t>Anber</a:t>
            </a:r>
            <a:endParaRPr lang="en-GB" sz="2400" b="1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2696862" y="3216374"/>
            <a:ext cx="5773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University of BASRAH – Physics Department</a:t>
            </a:r>
            <a:endParaRPr lang="en-GB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496840" y="1030106"/>
            <a:ext cx="11214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dirty="0"/>
              <a:t>في حسابات </a:t>
            </a:r>
            <a:r>
              <a:rPr lang="ar-IQ" dirty="0" smtClean="0"/>
              <a:t>عزم القصور </a:t>
            </a:r>
            <a:r>
              <a:rPr lang="ar-IQ" dirty="0"/>
              <a:t>الذاتي للأجسام ، يمكننا استبدال الجمع بالتكامل على الجسم ، تمامًا كما </a:t>
            </a:r>
            <a:r>
              <a:rPr lang="ar-IQ" dirty="0" smtClean="0"/>
              <a:t>في </a:t>
            </a:r>
            <a:r>
              <a:rPr lang="ar-IQ" dirty="0"/>
              <a:t>حساب مركز الكتلة. وبالتالي ، قد نكتب لأي </a:t>
            </a:r>
            <a:r>
              <a:rPr lang="ar-IQ" dirty="0" smtClean="0"/>
              <a:t>محور:</a:t>
            </a:r>
            <a:endParaRPr lang="ar-IQ" dirty="0"/>
          </a:p>
        </p:txBody>
      </p:sp>
      <p:grpSp>
        <p:nvGrpSpPr>
          <p:cNvPr id="14" name="Group 13"/>
          <p:cNvGrpSpPr/>
          <p:nvPr/>
        </p:nvGrpSpPr>
        <p:grpSpPr>
          <a:xfrm>
            <a:off x="661800" y="1793890"/>
            <a:ext cx="11143513" cy="646331"/>
            <a:chOff x="1043189" y="1658321"/>
            <a:chExt cx="10735027" cy="646331"/>
          </a:xfrm>
        </p:grpSpPr>
        <p:sp>
          <p:nvSpPr>
            <p:cNvPr id="10" name="Rectangle 9"/>
            <p:cNvSpPr/>
            <p:nvPr/>
          </p:nvSpPr>
          <p:spPr>
            <a:xfrm>
              <a:off x="1043189" y="1658321"/>
              <a:ext cx="1073502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IQ" dirty="0"/>
                <a:t>حيث يتم إعطاء عنصر الكتلة </a:t>
              </a:r>
              <a:r>
                <a:rPr lang="ar-IQ" dirty="0" smtClean="0"/>
                <a:t>      </a:t>
              </a:r>
              <a:r>
                <a:rPr lang="ar-IQ" dirty="0"/>
                <a:t>بواسطة عامل كثافة مضروبًا في تفاضل مناسب (الحجم أو المساحة أو الطول) ، و  </a:t>
              </a:r>
              <a:r>
                <a:rPr lang="ar-IQ" dirty="0" smtClean="0"/>
                <a:t>   </a:t>
              </a:r>
              <a:r>
                <a:rPr lang="ar-IQ" dirty="0"/>
                <a:t>هي المسافة العمودية من عنصر الكتلة إلى محور الدوران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86996" y="1658321"/>
              <a:ext cx="333375" cy="2476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3689" y="1774545"/>
              <a:ext cx="133350" cy="12382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5698790" y="1329271"/>
            <a:ext cx="3202157" cy="571500"/>
            <a:chOff x="5704002" y="967142"/>
            <a:chExt cx="3202157" cy="5715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5509" y="1095112"/>
              <a:ext cx="1390650" cy="3238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04002" y="967142"/>
              <a:ext cx="2000250" cy="57150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9553480" y="2580557"/>
            <a:ext cx="2013342" cy="370696"/>
            <a:chOff x="4693725" y="3281670"/>
            <a:chExt cx="2013342" cy="37069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3" name="Rectangle 22"/>
            <p:cNvSpPr/>
            <p:nvPr/>
          </p:nvSpPr>
          <p:spPr>
            <a:xfrm>
              <a:off x="5613499" y="3283034"/>
              <a:ext cx="1093568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r" rtl="1"/>
              <a:r>
                <a:rPr lang="ar-IQ" dirty="0"/>
                <a:t>قضيب رقيق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693725" y="3281670"/>
              <a:ext cx="1010277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ar-IQ" dirty="0"/>
                <a:t>Thin Rod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6059606" y="2972561"/>
            <a:ext cx="5586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dirty="0" smtClean="0"/>
              <a:t>بالنسبة </a:t>
            </a:r>
            <a:r>
              <a:rPr lang="ar-IQ" dirty="0"/>
              <a:t>لقضيب رفيع وموحد بطول a وكتلة m ، </a:t>
            </a:r>
            <a:r>
              <a:rPr lang="ar-IQ" dirty="0" smtClean="0"/>
              <a:t>لمحور </a:t>
            </a:r>
            <a:r>
              <a:rPr lang="ar-IQ" dirty="0"/>
              <a:t>عمودي على القضيب في أحد طرفيه الشكل ،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19503" y="2516104"/>
            <a:ext cx="3977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dirty="0"/>
              <a:t>إذا تم أخذ المحور في وسط القضيب (</a:t>
            </a:r>
            <a:r>
              <a:rPr lang="ar-IQ" dirty="0" smtClean="0"/>
              <a:t>الشكل) </a:t>
            </a:r>
            <a:r>
              <a:rPr lang="ar-IQ" dirty="0"/>
              <a:t>، فلدينا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768" y="3519387"/>
            <a:ext cx="3798096" cy="28563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0781" y="3826831"/>
            <a:ext cx="2857500" cy="5810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163" y="3565067"/>
            <a:ext cx="3942653" cy="283144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5964" y="2919312"/>
            <a:ext cx="3190875" cy="6000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72081" y="4369097"/>
            <a:ext cx="685800" cy="257175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496840" y="521374"/>
            <a:ext cx="5760943" cy="369332"/>
            <a:chOff x="792776" y="713727"/>
            <a:chExt cx="5760943" cy="36933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0" name="Rectangle 39"/>
            <p:cNvSpPr/>
            <p:nvPr/>
          </p:nvSpPr>
          <p:spPr>
            <a:xfrm>
              <a:off x="4423008" y="713727"/>
              <a:ext cx="2130711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ar-IQ" dirty="0"/>
                <a:t>حساب </a:t>
              </a:r>
              <a:r>
                <a:rPr lang="ar-IQ" dirty="0" smtClean="0"/>
                <a:t>عزم القصور </a:t>
              </a:r>
              <a:r>
                <a:rPr lang="ar-IQ" dirty="0"/>
                <a:t>الذاتي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92776" y="713727"/>
              <a:ext cx="3620478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ar-IQ" dirty="0"/>
                <a:t>Calculation of the Moment of Inertia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0809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13899" y="43672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6171" y="643038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6840" y="36576"/>
            <a:ext cx="696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Chapter 2</a:t>
            </a:r>
            <a:r>
              <a:rPr lang="en-GB" sz="2400" b="1" dirty="0"/>
              <a:t>. Mechanics of Rigid Bodies: Planar Motion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4442" y="52496"/>
            <a:ext cx="329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Theoretical </a:t>
            </a:r>
            <a:r>
              <a:rPr lang="en-GB" sz="2400" b="1" dirty="0" smtClean="0"/>
              <a:t>Physics</a:t>
            </a:r>
            <a:r>
              <a:rPr lang="en-US" sz="2400" b="1" dirty="0" smtClean="0"/>
              <a:t>: 302</a:t>
            </a:r>
            <a:endParaRPr lang="en-GB" sz="24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8414813" y="6465534"/>
            <a:ext cx="2790000" cy="365125"/>
          </a:xfrm>
        </p:spPr>
        <p:txBody>
          <a:bodyPr/>
          <a:lstStyle/>
          <a:p>
            <a:fld id="{28A17755-FF03-4D8F-84E3-395379BBB226}" type="datetime4">
              <a:rPr lang="en-GB" sz="2400" b="1" smtClean="0">
                <a:solidFill>
                  <a:schemeClr val="tx1"/>
                </a:solidFill>
              </a:rPr>
              <a:t>22 November 2023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013750" y="6465534"/>
            <a:ext cx="600501" cy="365125"/>
          </a:xfrm>
        </p:spPr>
        <p:txBody>
          <a:bodyPr/>
          <a:lstStyle/>
          <a:p>
            <a:fld id="{27745B9E-58DD-41BB-99D9-B476307CBB4A}" type="slidenum">
              <a:rPr lang="en-GB" sz="2400" b="1" smtClean="0">
                <a:solidFill>
                  <a:schemeClr val="tx1"/>
                </a:solidFill>
              </a:rPr>
              <a:pPr/>
              <a:t>14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798" y="6396062"/>
            <a:ext cx="339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Mohanned</a:t>
            </a:r>
            <a:r>
              <a:rPr lang="en-US" sz="2400" b="1" dirty="0" smtClean="0"/>
              <a:t> Al-</a:t>
            </a:r>
            <a:r>
              <a:rPr lang="en-US" sz="2400" b="1" dirty="0" err="1" smtClean="0"/>
              <a:t>Anber</a:t>
            </a:r>
            <a:endParaRPr lang="en-GB" sz="2400" b="1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2696862" y="3216374"/>
            <a:ext cx="5773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University of BASRAH – Physics Department</a:t>
            </a:r>
            <a:endParaRPr lang="en-GB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5536442" y="126342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IQ" dirty="0"/>
              <a:t>لحساب عزم القصور الذاتي لقرص دائري منتظم نصف قطره a وكتلة </a:t>
            </a:r>
            <a:r>
              <a:rPr lang="ar-IQ" i="1" dirty="0"/>
              <a:t>m</a:t>
            </a:r>
            <a:r>
              <a:rPr lang="ar-IQ" dirty="0"/>
              <a:t> ، نستخدم الإحداثيات القطبية. عنصر الكتلة ، حلقة رفيعة نصف قطرها r وسمكها </a:t>
            </a:r>
            <a:r>
              <a:rPr lang="ar-IQ" i="1" dirty="0"/>
              <a:t>dr</a:t>
            </a:r>
            <a:r>
              <a:rPr lang="ar-IQ" dirty="0"/>
              <a:t> ، يُعطى بواسطة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744810" y="631352"/>
            <a:ext cx="4322698" cy="370209"/>
            <a:chOff x="2768125" y="3179062"/>
            <a:chExt cx="4322698" cy="37020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5101176" y="3179939"/>
              <a:ext cx="1989647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ar-IQ" dirty="0"/>
                <a:t>قرص دائري </a:t>
              </a:r>
              <a:r>
                <a:rPr lang="ar-IQ" dirty="0" smtClean="0"/>
                <a:t>أو اسطوانة</a:t>
              </a:r>
              <a:endParaRPr lang="ar-IQ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68125" y="3179062"/>
              <a:ext cx="2417457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ar-IQ" dirty="0" smtClean="0"/>
                <a:t>Circular Disc or Cylinder</a:t>
              </a:r>
              <a:endParaRPr lang="ar-IQ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105" y="1826076"/>
            <a:ext cx="1276350" cy="295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567" y="3272356"/>
            <a:ext cx="3581400" cy="542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96" y="546382"/>
            <a:ext cx="5328082" cy="438783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628068" y="2448611"/>
            <a:ext cx="6326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dirty="0"/>
              <a:t>يتم الحصول على </a:t>
            </a:r>
            <a:r>
              <a:rPr lang="ar-IQ" dirty="0" smtClean="0"/>
              <a:t>عزم </a:t>
            </a:r>
            <a:r>
              <a:rPr lang="ar-IQ" dirty="0"/>
              <a:t>القصور الذاتي حول </a:t>
            </a:r>
            <a:r>
              <a:rPr lang="ar-IQ" dirty="0" smtClean="0"/>
              <a:t>محور يمر </a:t>
            </a:r>
            <a:r>
              <a:rPr lang="ar-IQ" dirty="0"/>
              <a:t>عبر مركز القرص </a:t>
            </a:r>
            <a:r>
              <a:rPr lang="ar-IQ" dirty="0" smtClean="0"/>
              <a:t>وعمودي على الوجه </a:t>
            </a:r>
            <a:r>
              <a:rPr lang="ar-IQ" dirty="0"/>
              <a:t>المستوى </a:t>
            </a:r>
            <a:r>
              <a:rPr lang="ar-IQ" dirty="0" smtClean="0"/>
              <a:t>(كما في الشكل</a:t>
            </a:r>
            <a:r>
              <a:rPr lang="ar-IQ" dirty="0"/>
              <a:t>) على النحو التالي: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1611" y="3823131"/>
            <a:ext cx="9525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97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13899" y="43672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6171" y="643038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6840" y="36576"/>
            <a:ext cx="696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Chapter 2</a:t>
            </a:r>
            <a:r>
              <a:rPr lang="en-GB" sz="2400" b="1" dirty="0"/>
              <a:t>. Mechanics of Rigid Bodies: Planar Motion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4442" y="52496"/>
            <a:ext cx="329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Theoretical </a:t>
            </a:r>
            <a:r>
              <a:rPr lang="en-GB" sz="2400" b="1" dirty="0" smtClean="0"/>
              <a:t>Physics</a:t>
            </a:r>
            <a:r>
              <a:rPr lang="en-US" sz="2400" b="1" dirty="0" smtClean="0"/>
              <a:t>: 302</a:t>
            </a:r>
            <a:endParaRPr lang="en-GB" sz="24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8075054" y="6444036"/>
            <a:ext cx="3001031" cy="365125"/>
          </a:xfrm>
        </p:spPr>
        <p:txBody>
          <a:bodyPr/>
          <a:lstStyle/>
          <a:p>
            <a:fld id="{28A17755-FF03-4D8F-84E3-395379BBB226}" type="datetime4">
              <a:rPr lang="en-GB" sz="2400" b="1" smtClean="0">
                <a:solidFill>
                  <a:schemeClr val="tx1"/>
                </a:solidFill>
              </a:rPr>
              <a:t>22 November 2023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013750" y="6465534"/>
            <a:ext cx="600501" cy="365125"/>
          </a:xfrm>
        </p:spPr>
        <p:txBody>
          <a:bodyPr/>
          <a:lstStyle/>
          <a:p>
            <a:fld id="{27745B9E-58DD-41BB-99D9-B476307CBB4A}" type="slidenum">
              <a:rPr lang="en-GB" sz="2400" b="1" smtClean="0">
                <a:solidFill>
                  <a:schemeClr val="tx1"/>
                </a:solidFill>
              </a:rPr>
              <a:pPr/>
              <a:t>15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798" y="6396062"/>
            <a:ext cx="339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Mohanned</a:t>
            </a:r>
            <a:r>
              <a:rPr lang="en-US" sz="2400" b="1" dirty="0" smtClean="0"/>
              <a:t> Al-</a:t>
            </a:r>
            <a:r>
              <a:rPr lang="en-US" sz="2400" b="1" dirty="0" err="1" smtClean="0"/>
              <a:t>Anber</a:t>
            </a:r>
            <a:endParaRPr lang="en-GB" sz="2400" b="1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2696862" y="3216374"/>
            <a:ext cx="5773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University of BASRAH – Physics Department</a:t>
            </a:r>
            <a:endParaRPr lang="en-GB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39" y="1387601"/>
            <a:ext cx="2787273" cy="36582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112190" y="560454"/>
            <a:ext cx="50206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IQ" dirty="0"/>
              <a:t>مثال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734096" y="1012704"/>
            <a:ext cx="11071217" cy="646331"/>
            <a:chOff x="734096" y="1012704"/>
            <a:chExt cx="11071217" cy="646331"/>
          </a:xfrm>
        </p:grpSpPr>
        <p:sp>
          <p:nvSpPr>
            <p:cNvPr id="2" name="Rectangle 1"/>
            <p:cNvSpPr/>
            <p:nvPr/>
          </p:nvSpPr>
          <p:spPr>
            <a:xfrm>
              <a:off x="734096" y="1012704"/>
              <a:ext cx="110712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IQ" dirty="0"/>
                <a:t>يظهر في الشكل سلسلة منتظمة بطول </a:t>
              </a:r>
              <a:r>
                <a:rPr lang="en-US" dirty="0" smtClean="0"/>
                <a:t>              </a:t>
              </a:r>
              <a:r>
                <a:rPr lang="ar-IQ" dirty="0" smtClean="0"/>
                <a:t> </a:t>
              </a:r>
              <a:r>
                <a:rPr lang="ar-IQ" dirty="0"/>
                <a:t>وكتلة </a:t>
              </a:r>
              <a:r>
                <a:rPr lang="en-US" dirty="0" smtClean="0"/>
                <a:t>                </a:t>
              </a:r>
              <a:r>
                <a:rPr lang="ar-IQ" dirty="0" smtClean="0"/>
                <a:t> </a:t>
              </a:r>
              <a:r>
                <a:rPr lang="ar-IQ" dirty="0"/>
                <a:t>ملفوفة في البداية حول قرص رفيع موحد نصف قطره R </a:t>
              </a:r>
              <a:r>
                <a:rPr lang="ar-IQ" dirty="0" smtClean="0"/>
                <a:t>وكتلته </a:t>
              </a:r>
              <a:r>
                <a:rPr lang="ar-IQ" dirty="0"/>
                <a:t>M. </a:t>
              </a:r>
              <a:r>
                <a:rPr lang="ar-IQ" dirty="0" smtClean="0"/>
                <a:t>عندما </a:t>
              </a:r>
              <a:r>
                <a:rPr lang="ar-IQ" dirty="0"/>
                <a:t>يتم تحرير القرص ، تسقط السلسلة وتنفتح. يبدأ القرص بالدوران بشكل أسرع وأسرع حول محور z الثابت ، دون احتكاك.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8204" y="1012704"/>
              <a:ext cx="752475" cy="2857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42351" y="1121370"/>
              <a:ext cx="790575" cy="17145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3804714" y="1767701"/>
            <a:ext cx="8000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dirty="0"/>
              <a:t>(أ) أوجد السرعة الزاوية للقرص في اللحظة التي تنفك فيها السلسلة تمامًا.</a:t>
            </a:r>
          </a:p>
          <a:p>
            <a:pPr algn="r" rtl="1"/>
            <a:r>
              <a:rPr lang="ar-IQ" dirty="0"/>
              <a:t>(ب) قم بحل حالة سلسلة ملفوفة حول عجلة كتلتها هي نفس كتلة القرص ولكنها مركزة في حافة رفيعة.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528811" y="2532409"/>
            <a:ext cx="8276502" cy="923330"/>
            <a:chOff x="4433686" y="2688677"/>
            <a:chExt cx="8276502" cy="9233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54167" y="2769363"/>
              <a:ext cx="180975" cy="209550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4433686" y="2688677"/>
              <a:ext cx="8276502" cy="923330"/>
              <a:chOff x="3518246" y="2767936"/>
              <a:chExt cx="8276502" cy="92333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518246" y="2767936"/>
                <a:ext cx="827650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IQ" dirty="0"/>
                  <a:t>يوضح الشكل </a:t>
                </a:r>
                <a:r>
                  <a:rPr lang="ar-IQ" dirty="0" smtClean="0"/>
                  <a:t>القرص </a:t>
                </a:r>
                <a:r>
                  <a:rPr lang="ar-IQ" dirty="0"/>
                  <a:t>والسلسلة في الوقت الحالي السلسلة غير مغلفة. السرعة الزاوية النهائية للقرص </a:t>
                </a:r>
                <a:r>
                  <a:rPr lang="ar-IQ" dirty="0" smtClean="0"/>
                  <a:t>هي      . </a:t>
                </a:r>
                <a:r>
                  <a:rPr lang="ar-IQ" dirty="0"/>
                  <a:t>تم الحفاظ على الطاقة أثناء فك السلسلة. نظرًا لأن مركز كتلة السلسلة تزامن في الأصل مع مركز القرص ، فقد سقط مسافة </a:t>
                </a:r>
                <a:r>
                  <a:rPr lang="ar-IQ" dirty="0" smtClean="0"/>
                  <a:t>               ، </a:t>
                </a:r>
                <a:r>
                  <a:rPr lang="ar-IQ" dirty="0"/>
                  <a:t>ولدينا</a:t>
                </a: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80866" y="3352564"/>
                <a:ext cx="809625" cy="276225"/>
              </a:xfrm>
              <a:prstGeom prst="rect">
                <a:avLst/>
              </a:prstGeom>
            </p:spPr>
          </p:pic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3701" y="3582756"/>
            <a:ext cx="2200275" cy="6554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8811" y="3573976"/>
            <a:ext cx="904875" cy="5524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0330" y="3724360"/>
            <a:ext cx="809625" cy="2095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2083" y="4045108"/>
            <a:ext cx="971550" cy="304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1890" y="4260288"/>
            <a:ext cx="2505075" cy="809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63611" y="4304426"/>
            <a:ext cx="1781175" cy="7429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09466" y="4349908"/>
            <a:ext cx="581025" cy="47625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027753" y="5283041"/>
            <a:ext cx="5873724" cy="369332"/>
            <a:chOff x="6027753" y="5283041"/>
            <a:chExt cx="5873724" cy="369332"/>
          </a:xfrm>
        </p:grpSpPr>
        <p:sp>
          <p:nvSpPr>
            <p:cNvPr id="27" name="Rectangle 26"/>
            <p:cNvSpPr/>
            <p:nvPr/>
          </p:nvSpPr>
          <p:spPr>
            <a:xfrm>
              <a:off x="6027753" y="5283041"/>
              <a:ext cx="5873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IQ" dirty="0"/>
                <a:t>لحظة القصور الذاتي للعجلة هي </a:t>
              </a:r>
              <a:r>
                <a:rPr lang="ar-IQ" dirty="0" smtClean="0"/>
                <a:t>             . عند تعويض  </a:t>
              </a:r>
              <a:r>
                <a:rPr lang="ar-IQ" dirty="0"/>
                <a:t>في </a:t>
              </a:r>
              <a:r>
                <a:rPr lang="ar-IQ" dirty="0" smtClean="0"/>
                <a:t>المعادلة </a:t>
              </a:r>
              <a:r>
                <a:rPr lang="ar-IQ" dirty="0"/>
                <a:t>السابقة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667738" y="5343882"/>
              <a:ext cx="752475" cy="247650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59606" y="5702384"/>
            <a:ext cx="990600" cy="5810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99759" y="4833295"/>
            <a:ext cx="1316140" cy="138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56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13899" y="43672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6171" y="643038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6840" y="36576"/>
            <a:ext cx="696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Chapter 2</a:t>
            </a:r>
            <a:r>
              <a:rPr lang="en-GB" sz="2400" b="1" dirty="0"/>
              <a:t>. Mechanics of Rigid Bodies: Planar Motion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4442" y="52496"/>
            <a:ext cx="329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Theoretical </a:t>
            </a:r>
            <a:r>
              <a:rPr lang="en-GB" sz="2400" b="1" dirty="0" smtClean="0"/>
              <a:t>Physics</a:t>
            </a:r>
            <a:r>
              <a:rPr lang="en-US" sz="2400" b="1" dirty="0" smtClean="0"/>
              <a:t>: 302</a:t>
            </a:r>
            <a:endParaRPr lang="en-GB" sz="24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8414813" y="6465534"/>
            <a:ext cx="2790000" cy="365125"/>
          </a:xfrm>
        </p:spPr>
        <p:txBody>
          <a:bodyPr/>
          <a:lstStyle/>
          <a:p>
            <a:fld id="{28A17755-FF03-4D8F-84E3-395379BBB226}" type="datetime4">
              <a:rPr lang="en-GB" sz="2400" b="1" smtClean="0">
                <a:solidFill>
                  <a:schemeClr val="tx1"/>
                </a:solidFill>
              </a:rPr>
              <a:t>22 November 2023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013750" y="6465534"/>
            <a:ext cx="600501" cy="365125"/>
          </a:xfrm>
        </p:spPr>
        <p:txBody>
          <a:bodyPr/>
          <a:lstStyle/>
          <a:p>
            <a:fld id="{27745B9E-58DD-41BB-99D9-B476307CBB4A}" type="slidenum">
              <a:rPr lang="en-GB" sz="2400" b="1" smtClean="0">
                <a:solidFill>
                  <a:schemeClr val="tx1"/>
                </a:solidFill>
              </a:rPr>
              <a:pPr/>
              <a:t>16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798" y="6396062"/>
            <a:ext cx="339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Mohanned</a:t>
            </a:r>
            <a:r>
              <a:rPr lang="en-US" sz="2400" b="1" dirty="0" smtClean="0"/>
              <a:t> Al-</a:t>
            </a:r>
            <a:r>
              <a:rPr lang="en-US" sz="2400" b="1" dirty="0" err="1" smtClean="0"/>
              <a:t>Anber</a:t>
            </a:r>
            <a:endParaRPr lang="en-GB" sz="2400" b="1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2696862" y="3216374"/>
            <a:ext cx="5773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University of BASRAH – Physics Department</a:t>
            </a:r>
            <a:endParaRPr lang="en-GB" sz="24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3128767" y="560454"/>
            <a:ext cx="8668990" cy="369332"/>
            <a:chOff x="3128767" y="560454"/>
            <a:chExt cx="8668990" cy="369332"/>
          </a:xfrm>
        </p:grpSpPr>
        <p:sp>
          <p:nvSpPr>
            <p:cNvPr id="19" name="Rectangle 1"/>
            <p:cNvSpPr>
              <a:spLocks noChangeArrowheads="1"/>
            </p:cNvSpPr>
            <p:nvPr/>
          </p:nvSpPr>
          <p:spPr bwMode="auto">
            <a:xfrm>
              <a:off x="7754072" y="580236"/>
              <a:ext cx="4043685" cy="3340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0" tIns="-17457" rIns="0" bIns="-174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202124"/>
                  </a:solidFill>
                  <a:effectLst/>
                  <a:latin typeface="inherit"/>
                  <a:cs typeface="Arial" panose="020B0604020202020204" pitchFamily="34" charset="0"/>
                </a:rPr>
                <a:t>نظرية المحور العمودي </a:t>
              </a:r>
              <a:r>
                <a:rPr kumimoji="0" lang="ar-IQ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202124"/>
                  </a:solidFill>
                  <a:effectLst/>
                  <a:latin typeface="inherit"/>
                  <a:cs typeface="Arial" panose="020B0604020202020204" pitchFamily="34" charset="0"/>
                </a:rPr>
                <a:t>لمستوى رقيق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128767" y="560454"/>
              <a:ext cx="4625305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ar-IQ" dirty="0"/>
                <a:t>Perpendicular-Axis Theorem for a Plane Lamina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98" y="1026216"/>
            <a:ext cx="5479631" cy="2431438"/>
          </a:xfrm>
          <a:prstGeom prst="rect">
            <a:avLst/>
          </a:prstGeom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6106586" y="1157639"/>
            <a:ext cx="5698727" cy="3340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altLang="en-US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عزم القصور الذاتي حول </a:t>
            </a:r>
            <a:r>
              <a:rPr kumimoji="0" lang="ar-SA" altLang="en-US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المحور العمودي </a:t>
            </a:r>
            <a:r>
              <a:rPr kumimoji="0" lang="ar-IQ" altLang="en-US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لمستوى رقيق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663" y="1735042"/>
            <a:ext cx="3774572" cy="5475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546" y="3457654"/>
            <a:ext cx="1677272" cy="1677272"/>
          </a:xfrm>
          <a:prstGeom prst="rect">
            <a:avLst/>
          </a:prstGeom>
        </p:spPr>
      </p:pic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5916594" y="2674453"/>
            <a:ext cx="367495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هي مجرد </a:t>
            </a:r>
            <a:r>
              <a:rPr kumimoji="0" lang="ar-IQ" altLang="en-US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عوم القصور الذاتي حول المحور (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y</a:t>
            </a:r>
            <a:r>
              <a:rPr kumimoji="0" lang="ar-IQ" altLang="en-US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)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7425736" y="3073261"/>
            <a:ext cx="367495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هي مجرد </a:t>
            </a:r>
            <a:r>
              <a:rPr kumimoji="0" lang="ar-IQ" altLang="en-US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عوم القصور الذاتي حول المحور (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x</a:t>
            </a:r>
            <a:r>
              <a:rPr kumimoji="0" lang="ar-IQ" altLang="en-US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)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5880271" y="2639977"/>
            <a:ext cx="3534185" cy="331106"/>
          </a:xfrm>
          <a:prstGeom prst="wedgeRectCallout">
            <a:avLst>
              <a:gd name="adj1" fmla="val 48938"/>
              <a:gd name="adj2" fmla="val -16699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IQ"/>
          </a:p>
        </p:txBody>
      </p:sp>
      <p:sp>
        <p:nvSpPr>
          <p:cNvPr id="30" name="Rectangular Callout 29"/>
          <p:cNvSpPr/>
          <p:nvPr/>
        </p:nvSpPr>
        <p:spPr>
          <a:xfrm>
            <a:off x="7439090" y="3036354"/>
            <a:ext cx="3534185" cy="331106"/>
          </a:xfrm>
          <a:prstGeom prst="wedgeRectCallout">
            <a:avLst>
              <a:gd name="adj1" fmla="val 32175"/>
              <a:gd name="adj2" fmla="val -29923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IQ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3515" y="5057992"/>
            <a:ext cx="1499395" cy="679958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32" name="Group 31"/>
          <p:cNvGrpSpPr/>
          <p:nvPr/>
        </p:nvGrpSpPr>
        <p:grpSpPr>
          <a:xfrm>
            <a:off x="2864281" y="3776167"/>
            <a:ext cx="3411640" cy="369770"/>
            <a:chOff x="3302478" y="3179501"/>
            <a:chExt cx="3411640" cy="36977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3" name="Rectangle 32"/>
            <p:cNvSpPr/>
            <p:nvPr/>
          </p:nvSpPr>
          <p:spPr>
            <a:xfrm>
              <a:off x="5101176" y="3179939"/>
              <a:ext cx="1612942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ar-IQ" dirty="0"/>
                <a:t>قرص دائري </a:t>
              </a:r>
              <a:r>
                <a:rPr lang="ar-IQ" dirty="0" smtClean="0"/>
                <a:t>رقيق </a:t>
              </a:r>
              <a:endParaRPr lang="ar-IQ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302478" y="3179501"/>
              <a:ext cx="1798698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dirty="0" smtClean="0"/>
                <a:t>Thin </a:t>
              </a:r>
              <a:r>
                <a:rPr lang="ar-IQ" dirty="0" smtClean="0"/>
                <a:t>Circular Disc</a:t>
              </a:r>
              <a:endParaRPr lang="ar-IQ" dirty="0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429" y="3660980"/>
            <a:ext cx="1799188" cy="14816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9560" y="4296290"/>
            <a:ext cx="1133475" cy="4857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2794" y="4803294"/>
            <a:ext cx="1786617" cy="37000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8767" y="5149954"/>
            <a:ext cx="656909" cy="4960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8078" y="5603476"/>
            <a:ext cx="1777261" cy="53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59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13899" y="43672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6171" y="643038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6840" y="36576"/>
            <a:ext cx="696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Chapter 2</a:t>
            </a:r>
            <a:r>
              <a:rPr lang="en-GB" sz="2400" b="1" dirty="0"/>
              <a:t>. Mechanics of Rigid Bodies: Planar Motion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4442" y="52496"/>
            <a:ext cx="329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Theoretical </a:t>
            </a:r>
            <a:r>
              <a:rPr lang="en-GB" sz="2400" b="1" dirty="0" smtClean="0"/>
              <a:t>Physics</a:t>
            </a:r>
            <a:r>
              <a:rPr lang="en-US" sz="2400" b="1" dirty="0" smtClean="0"/>
              <a:t>: 302</a:t>
            </a:r>
            <a:endParaRPr lang="en-GB" sz="24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8414813" y="6465534"/>
            <a:ext cx="2790000" cy="365125"/>
          </a:xfrm>
        </p:spPr>
        <p:txBody>
          <a:bodyPr/>
          <a:lstStyle/>
          <a:p>
            <a:fld id="{28A17755-FF03-4D8F-84E3-395379BBB226}" type="datetime4">
              <a:rPr lang="en-GB" sz="2400" b="1" smtClean="0">
                <a:solidFill>
                  <a:schemeClr val="tx1"/>
                </a:solidFill>
              </a:rPr>
              <a:t>22 November 2023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013750" y="6465534"/>
            <a:ext cx="600501" cy="365125"/>
          </a:xfrm>
        </p:spPr>
        <p:txBody>
          <a:bodyPr/>
          <a:lstStyle/>
          <a:p>
            <a:fld id="{27745B9E-58DD-41BB-99D9-B476307CBB4A}" type="slidenum">
              <a:rPr lang="en-GB" sz="2400" b="1" smtClean="0">
                <a:solidFill>
                  <a:schemeClr val="tx1"/>
                </a:solidFill>
              </a:rPr>
              <a:pPr/>
              <a:t>17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798" y="6396062"/>
            <a:ext cx="339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Mohanned</a:t>
            </a:r>
            <a:r>
              <a:rPr lang="en-US" sz="2400" b="1" dirty="0" smtClean="0"/>
              <a:t> Al-</a:t>
            </a:r>
            <a:r>
              <a:rPr lang="en-US" sz="2400" b="1" dirty="0" err="1" smtClean="0"/>
              <a:t>Anber</a:t>
            </a:r>
            <a:endParaRPr lang="en-GB" sz="2400" b="1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2696862" y="3216374"/>
            <a:ext cx="5773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University of BASRAH – Physics Department</a:t>
            </a:r>
            <a:endParaRPr lang="en-GB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3357093" y="697807"/>
            <a:ext cx="440886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-Roman"/>
              </a:rPr>
              <a:t>Parallel-Axis </a:t>
            </a:r>
            <a:r>
              <a:rPr lang="en-GB" dirty="0">
                <a:solidFill>
                  <a:srgbClr val="000000"/>
                </a:solidFill>
                <a:latin typeface="Helvetica" panose="020B0604020202020204" pitchFamily="34" charset="0"/>
              </a:rPr>
              <a:t>Theorem for Any Rigid </a:t>
            </a:r>
            <a:r>
              <a:rPr lang="en-GB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Body</a:t>
            </a:r>
            <a:endParaRPr lang="ar-IQ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744511" y="689957"/>
            <a:ext cx="4060802" cy="3340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نظرية المحور المتوازي لأي جسم صلب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756" y="1540433"/>
            <a:ext cx="2285133" cy="623218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158679" y="2395201"/>
            <a:ext cx="2455572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8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الإحداثيات بالنسبة لمركز الكتلة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546" y="2375787"/>
            <a:ext cx="1293118" cy="3042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84" y="1092142"/>
            <a:ext cx="5070721" cy="32222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0276" y="3065604"/>
            <a:ext cx="4112824" cy="570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8865" y="3816974"/>
            <a:ext cx="6642142" cy="6184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2826" y="4687993"/>
            <a:ext cx="1414174" cy="33124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8474" y="4799487"/>
            <a:ext cx="379354" cy="3653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7949" y="4740394"/>
            <a:ext cx="2026302" cy="5756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14856" y="5318223"/>
            <a:ext cx="1842012" cy="6252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7915" y="5965010"/>
            <a:ext cx="2194911" cy="325172"/>
          </a:xfrm>
          <a:prstGeom prst="rect">
            <a:avLst/>
          </a:prstGeom>
        </p:spPr>
      </p:pic>
      <p:sp>
        <p:nvSpPr>
          <p:cNvPr id="25" name="Left Brace 24"/>
          <p:cNvSpPr/>
          <p:nvPr/>
        </p:nvSpPr>
        <p:spPr>
          <a:xfrm rot="16200000">
            <a:off x="5711195" y="3770673"/>
            <a:ext cx="374657" cy="1416676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r-IQ"/>
          </a:p>
        </p:txBody>
      </p:sp>
      <p:sp>
        <p:nvSpPr>
          <p:cNvPr id="27" name="Left Brace 26"/>
          <p:cNvSpPr/>
          <p:nvPr/>
        </p:nvSpPr>
        <p:spPr>
          <a:xfrm rot="16200000">
            <a:off x="7694542" y="3974166"/>
            <a:ext cx="374657" cy="850005"/>
          </a:xfrm>
          <a:prstGeom prst="leftBrace">
            <a:avLst>
              <a:gd name="adj1" fmla="val 22142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r-IQ"/>
          </a:p>
        </p:txBody>
      </p:sp>
      <p:sp>
        <p:nvSpPr>
          <p:cNvPr id="28" name="Left Brace 27"/>
          <p:cNvSpPr/>
          <p:nvPr/>
        </p:nvSpPr>
        <p:spPr>
          <a:xfrm rot="16200000">
            <a:off x="9978578" y="3427432"/>
            <a:ext cx="374657" cy="2077812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r-IQ"/>
          </a:p>
        </p:txBody>
      </p:sp>
      <p:grpSp>
        <p:nvGrpSpPr>
          <p:cNvPr id="34" name="Group 33"/>
          <p:cNvGrpSpPr/>
          <p:nvPr/>
        </p:nvGrpSpPr>
        <p:grpSpPr>
          <a:xfrm>
            <a:off x="6819533" y="4248944"/>
            <a:ext cx="521428" cy="1277313"/>
            <a:chOff x="6819533" y="4248944"/>
            <a:chExt cx="521428" cy="1277313"/>
          </a:xfrm>
        </p:grpSpPr>
        <p:sp>
          <p:nvSpPr>
            <p:cNvPr id="29" name="Left Brace 28"/>
            <p:cNvSpPr/>
            <p:nvPr/>
          </p:nvSpPr>
          <p:spPr>
            <a:xfrm rot="16200000">
              <a:off x="6892918" y="4175559"/>
              <a:ext cx="374657" cy="521428"/>
            </a:xfrm>
            <a:prstGeom prst="leftBrace">
              <a:avLst>
                <a:gd name="adj1" fmla="val 0"/>
                <a:gd name="adj2" fmla="val 4753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ar-IQ"/>
            </a:p>
          </p:txBody>
        </p:sp>
        <p:cxnSp>
          <p:nvCxnSpPr>
            <p:cNvPr id="30" name="Straight Connector 29"/>
            <p:cNvCxnSpPr>
              <a:stCxn id="29" idx="1"/>
            </p:cNvCxnSpPr>
            <p:nvPr/>
          </p:nvCxnSpPr>
          <p:spPr>
            <a:xfrm>
              <a:off x="7067368" y="4623602"/>
              <a:ext cx="12878" cy="90265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>
            <a:stCxn id="15" idx="1"/>
          </p:cNvCxnSpPr>
          <p:nvPr/>
        </p:nvCxnSpPr>
        <p:spPr>
          <a:xfrm flipH="1">
            <a:off x="7383341" y="4853617"/>
            <a:ext cx="329485" cy="5537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3092" y="4266221"/>
            <a:ext cx="1714500" cy="762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0704" y="5333762"/>
            <a:ext cx="18192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64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13899" y="43672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6171" y="643038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6840" y="36576"/>
            <a:ext cx="696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Chapter 2</a:t>
            </a:r>
            <a:r>
              <a:rPr lang="en-GB" sz="2400" b="1" dirty="0"/>
              <a:t>. Mechanics of Rigid Bodies: Planar Motion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4442" y="52496"/>
            <a:ext cx="329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Theoretical </a:t>
            </a:r>
            <a:r>
              <a:rPr lang="en-GB" sz="2400" b="1" dirty="0" smtClean="0"/>
              <a:t>Physics</a:t>
            </a:r>
            <a:r>
              <a:rPr lang="en-US" sz="2400" b="1" dirty="0" smtClean="0"/>
              <a:t>: 302</a:t>
            </a:r>
            <a:endParaRPr lang="en-GB" sz="24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8474148" y="6465534"/>
            <a:ext cx="2730665" cy="365125"/>
          </a:xfrm>
        </p:spPr>
        <p:txBody>
          <a:bodyPr/>
          <a:lstStyle/>
          <a:p>
            <a:fld id="{28A17755-FF03-4D8F-84E3-395379BBB226}" type="datetime4">
              <a:rPr lang="en-GB" sz="2400" b="1" smtClean="0">
                <a:solidFill>
                  <a:schemeClr val="tx1"/>
                </a:solidFill>
              </a:rPr>
              <a:t>22 November 2023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013750" y="6465534"/>
            <a:ext cx="600501" cy="365125"/>
          </a:xfrm>
        </p:spPr>
        <p:txBody>
          <a:bodyPr/>
          <a:lstStyle/>
          <a:p>
            <a:fld id="{27745B9E-58DD-41BB-99D9-B476307CBB4A}" type="slidenum">
              <a:rPr lang="en-GB" sz="2400" b="1" smtClean="0">
                <a:solidFill>
                  <a:schemeClr val="tx1"/>
                </a:solidFill>
              </a:rPr>
              <a:pPr/>
              <a:t>18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798" y="6396062"/>
            <a:ext cx="339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Mohanned</a:t>
            </a:r>
            <a:r>
              <a:rPr lang="en-US" sz="2400" b="1" dirty="0" smtClean="0"/>
              <a:t> Al-</a:t>
            </a:r>
            <a:r>
              <a:rPr lang="en-US" sz="2400" b="1" dirty="0" err="1" smtClean="0"/>
              <a:t>Anber</a:t>
            </a:r>
            <a:endParaRPr lang="en-GB" sz="2400" b="1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2696862" y="3216374"/>
            <a:ext cx="5773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University of BASRAH – Physics Department</a:t>
            </a:r>
            <a:endParaRPr lang="en-GB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837127" y="684607"/>
            <a:ext cx="1088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dirty="0"/>
              <a:t>يمكننا استخدام نظرية المحور المتوازي لحساب لحظة القصور الذاتي لقرص دائري منتظم حول محور عمودي على مستوى القرص ويمر عبر حافة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323" y="1406499"/>
            <a:ext cx="2546783" cy="17285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152" y="1240305"/>
            <a:ext cx="1168066" cy="5339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053" y="3405973"/>
            <a:ext cx="1798336" cy="706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705" y="4120313"/>
            <a:ext cx="3209401" cy="725180"/>
          </a:xfrm>
          <a:prstGeom prst="rect">
            <a:avLst/>
          </a:prstGeom>
        </p:spPr>
      </p:pic>
      <p:sp>
        <p:nvSpPr>
          <p:cNvPr id="19" name="Left Brace 18"/>
          <p:cNvSpPr/>
          <p:nvPr/>
        </p:nvSpPr>
        <p:spPr>
          <a:xfrm rot="5400000">
            <a:off x="7906892" y="3845953"/>
            <a:ext cx="374657" cy="759855"/>
          </a:xfrm>
          <a:prstGeom prst="leftBrace">
            <a:avLst>
              <a:gd name="adj1" fmla="val 0"/>
              <a:gd name="adj2" fmla="val 8389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r-IQ"/>
          </a:p>
        </p:txBody>
      </p:sp>
      <p:sp>
        <p:nvSpPr>
          <p:cNvPr id="21" name="Left Brace 20"/>
          <p:cNvSpPr/>
          <p:nvPr/>
        </p:nvSpPr>
        <p:spPr>
          <a:xfrm rot="5400000">
            <a:off x="8806436" y="3908221"/>
            <a:ext cx="374656" cy="635321"/>
          </a:xfrm>
          <a:prstGeom prst="leftBrace">
            <a:avLst>
              <a:gd name="adj1" fmla="val 0"/>
              <a:gd name="adj2" fmla="val 8389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r-IQ"/>
          </a:p>
        </p:txBody>
      </p:sp>
      <p:sp>
        <p:nvSpPr>
          <p:cNvPr id="22" name="Left Brace 21"/>
          <p:cNvSpPr/>
          <p:nvPr/>
        </p:nvSpPr>
        <p:spPr>
          <a:xfrm rot="16200000">
            <a:off x="9749620" y="4361635"/>
            <a:ext cx="416112" cy="828861"/>
          </a:xfrm>
          <a:prstGeom prst="leftBrace">
            <a:avLst>
              <a:gd name="adj1" fmla="val 0"/>
              <a:gd name="adj2" fmla="val 6016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r-IQ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825323" y="1992771"/>
            <a:ext cx="0" cy="15988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8899301" y="3099366"/>
            <a:ext cx="643944" cy="4811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982218" y="5075271"/>
            <a:ext cx="3632033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IQ" dirty="0"/>
              <a:t>القصور الذاتي لقرص دائري منتظم حول محور عمودي على مستوى القرص ويمر عبر حافة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10232936" y="3099366"/>
            <a:ext cx="971877" cy="19759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eft Brace 31"/>
          <p:cNvSpPr/>
          <p:nvPr/>
        </p:nvSpPr>
        <p:spPr>
          <a:xfrm rot="16200000">
            <a:off x="7190129" y="1082155"/>
            <a:ext cx="416112" cy="1253607"/>
          </a:xfrm>
          <a:prstGeom prst="leftBrace">
            <a:avLst>
              <a:gd name="adj1" fmla="val 0"/>
              <a:gd name="adj2" fmla="val 8482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r-IQ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8024989" y="1642892"/>
            <a:ext cx="1011171" cy="1198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494" y="1274522"/>
            <a:ext cx="1885950" cy="2286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6618" y="4842110"/>
            <a:ext cx="2910731" cy="573947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464623" y="1406499"/>
            <a:ext cx="3984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dirty="0"/>
              <a:t>يمكننا أيضًا استخدام نظرية المحور المتوازي لحساب </a:t>
            </a:r>
            <a:r>
              <a:rPr lang="ar-IQ" dirty="0" smtClean="0"/>
              <a:t>عزم القصور </a:t>
            </a:r>
            <a:r>
              <a:rPr lang="ar-IQ" dirty="0"/>
              <a:t>الذاتي </a:t>
            </a:r>
            <a:r>
              <a:rPr lang="ar-IQ" dirty="0" smtClean="0"/>
              <a:t>لقرص رقيق حول </a:t>
            </a:r>
            <a:r>
              <a:rPr lang="ar-IQ" dirty="0"/>
              <a:t>محور في مستوى القرص </a:t>
            </a:r>
            <a:r>
              <a:rPr lang="ar-IQ" dirty="0" smtClean="0"/>
              <a:t>ومماس للحافة</a:t>
            </a:r>
            <a:endParaRPr lang="ar-IQ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0758" y="2873964"/>
            <a:ext cx="1935760" cy="36295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5969" y="3313789"/>
            <a:ext cx="1848080" cy="482707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2697459" y="2442587"/>
            <a:ext cx="3345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altLang="en-US" dirty="0" smtClean="0">
                <a:solidFill>
                  <a:srgbClr val="202124"/>
                </a:solidFill>
                <a:latin typeface="inherit"/>
              </a:rPr>
              <a:t> وفقاً </a:t>
            </a:r>
            <a:r>
              <a:rPr lang="ar-SA" altLang="en-US" dirty="0" smtClean="0">
                <a:solidFill>
                  <a:srgbClr val="202124"/>
                </a:solidFill>
                <a:latin typeface="inherit"/>
              </a:rPr>
              <a:t>نظرية </a:t>
            </a:r>
            <a:r>
              <a:rPr lang="ar-SA" altLang="en-US" dirty="0">
                <a:solidFill>
                  <a:srgbClr val="202124"/>
                </a:solidFill>
                <a:latin typeface="inherit"/>
              </a:rPr>
              <a:t>المحور العمودي </a:t>
            </a:r>
            <a:r>
              <a:rPr lang="ar-IQ" altLang="en-US" dirty="0">
                <a:solidFill>
                  <a:srgbClr val="202124"/>
                </a:solidFill>
                <a:latin typeface="inherit"/>
              </a:rPr>
              <a:t>لمستوى رقيق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401" y="3951623"/>
            <a:ext cx="1798336" cy="70648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665" y="4264862"/>
            <a:ext cx="2194911" cy="32517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3784" y="2961635"/>
            <a:ext cx="2156694" cy="244154"/>
          </a:xfrm>
          <a:prstGeom prst="rect">
            <a:avLst/>
          </a:prstGeom>
        </p:spPr>
      </p:pic>
      <p:sp>
        <p:nvSpPr>
          <p:cNvPr id="53" name="Left Brace 52"/>
          <p:cNvSpPr/>
          <p:nvPr/>
        </p:nvSpPr>
        <p:spPr>
          <a:xfrm rot="10800000">
            <a:off x="4834048" y="2887000"/>
            <a:ext cx="343295" cy="851788"/>
          </a:xfrm>
          <a:prstGeom prst="leftBrace">
            <a:avLst>
              <a:gd name="adj1" fmla="val 0"/>
              <a:gd name="adj2" fmla="val 7482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r-IQ"/>
          </a:p>
        </p:txBody>
      </p:sp>
      <p:sp>
        <p:nvSpPr>
          <p:cNvPr id="54" name="Left Brace 53"/>
          <p:cNvSpPr/>
          <p:nvPr/>
        </p:nvSpPr>
        <p:spPr>
          <a:xfrm>
            <a:off x="3187614" y="4052544"/>
            <a:ext cx="395550" cy="512092"/>
          </a:xfrm>
          <a:prstGeom prst="leftBrace">
            <a:avLst>
              <a:gd name="adj1" fmla="val 0"/>
              <a:gd name="adj2" fmla="val 7482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r-IQ"/>
          </a:p>
        </p:txBody>
      </p:sp>
      <p:sp>
        <p:nvSpPr>
          <p:cNvPr id="55" name="Left Brace 54"/>
          <p:cNvSpPr/>
          <p:nvPr/>
        </p:nvSpPr>
        <p:spPr>
          <a:xfrm rot="16200000">
            <a:off x="3976898" y="4367022"/>
            <a:ext cx="395550" cy="459804"/>
          </a:xfrm>
          <a:prstGeom prst="leftBrace">
            <a:avLst>
              <a:gd name="adj1" fmla="val 0"/>
              <a:gd name="adj2" fmla="val 5802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r-IQ"/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1871688" y="3405973"/>
            <a:ext cx="2989312" cy="8199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Left Brace 57"/>
          <p:cNvSpPr/>
          <p:nvPr/>
        </p:nvSpPr>
        <p:spPr>
          <a:xfrm rot="16200000">
            <a:off x="4646166" y="4377751"/>
            <a:ext cx="395550" cy="459804"/>
          </a:xfrm>
          <a:prstGeom prst="leftBrace">
            <a:avLst>
              <a:gd name="adj1" fmla="val 0"/>
              <a:gd name="adj2" fmla="val 5802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r-IQ"/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1406469" y="2425969"/>
            <a:ext cx="1617788" cy="10073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036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13899" y="43672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6171" y="643038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6840" y="36576"/>
            <a:ext cx="696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Chapter 2</a:t>
            </a:r>
            <a:r>
              <a:rPr lang="en-GB" sz="2400" b="1" dirty="0"/>
              <a:t>. Mechanics of Rigid Bodies: Planar Motion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4442" y="52496"/>
            <a:ext cx="329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Theoretical </a:t>
            </a:r>
            <a:r>
              <a:rPr lang="en-GB" sz="2400" b="1" dirty="0" smtClean="0"/>
              <a:t>Physics</a:t>
            </a:r>
            <a:r>
              <a:rPr lang="en-US" sz="2400" b="1" dirty="0" smtClean="0"/>
              <a:t>: 302</a:t>
            </a:r>
            <a:endParaRPr lang="en-GB" sz="24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8414813" y="6465534"/>
            <a:ext cx="2790000" cy="365125"/>
          </a:xfrm>
        </p:spPr>
        <p:txBody>
          <a:bodyPr/>
          <a:lstStyle/>
          <a:p>
            <a:fld id="{28A17755-FF03-4D8F-84E3-395379BBB226}" type="datetime4">
              <a:rPr lang="en-GB" sz="2400" b="1" smtClean="0">
                <a:solidFill>
                  <a:schemeClr val="tx1"/>
                </a:solidFill>
              </a:rPr>
              <a:t>22 November 2023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013750" y="6465534"/>
            <a:ext cx="600501" cy="365125"/>
          </a:xfrm>
        </p:spPr>
        <p:txBody>
          <a:bodyPr/>
          <a:lstStyle/>
          <a:p>
            <a:fld id="{27745B9E-58DD-41BB-99D9-B476307CBB4A}" type="slidenum">
              <a:rPr lang="en-GB" sz="2400" b="1" smtClean="0">
                <a:solidFill>
                  <a:schemeClr val="tx1"/>
                </a:solidFill>
              </a:rPr>
              <a:pPr/>
              <a:t>19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798" y="6396062"/>
            <a:ext cx="339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Mohanned</a:t>
            </a:r>
            <a:r>
              <a:rPr lang="en-US" sz="2400" b="1" dirty="0" smtClean="0"/>
              <a:t> Al-</a:t>
            </a:r>
            <a:r>
              <a:rPr lang="en-US" sz="2400" b="1" dirty="0" err="1" smtClean="0"/>
              <a:t>Anber</a:t>
            </a:r>
            <a:endParaRPr lang="en-GB" sz="2400" b="1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2696862" y="3216374"/>
            <a:ext cx="5773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University of BASRAH – Physics Department</a:t>
            </a:r>
            <a:endParaRPr lang="en-GB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23" y="599054"/>
            <a:ext cx="6052477" cy="44964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91" y="746698"/>
            <a:ext cx="5683863" cy="39487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244" y="5095530"/>
            <a:ext cx="945636" cy="12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65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13899" y="43672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6171" y="643038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6840" y="36576"/>
            <a:ext cx="696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Chapter 2</a:t>
            </a:r>
            <a:r>
              <a:rPr lang="en-GB" sz="2400" b="1" dirty="0"/>
              <a:t>. Mechanics of Rigid Bodies: Planar Motion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4442" y="52496"/>
            <a:ext cx="329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Theoretical </a:t>
            </a:r>
            <a:r>
              <a:rPr lang="en-GB" sz="2400" b="1" dirty="0" smtClean="0"/>
              <a:t>Physics</a:t>
            </a:r>
            <a:r>
              <a:rPr lang="en-US" sz="2400" b="1" dirty="0" smtClean="0"/>
              <a:t>: 302</a:t>
            </a:r>
            <a:endParaRPr lang="en-GB" sz="24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8414814" y="6465534"/>
            <a:ext cx="2790000" cy="365125"/>
          </a:xfrm>
        </p:spPr>
        <p:txBody>
          <a:bodyPr/>
          <a:lstStyle/>
          <a:p>
            <a:fld id="{28A17755-FF03-4D8F-84E3-395379BBB226}" type="datetime4">
              <a:rPr lang="en-GB" sz="2400" b="1" smtClean="0">
                <a:solidFill>
                  <a:schemeClr val="tx1"/>
                </a:solidFill>
              </a:rPr>
              <a:t>22 November 2023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013750" y="6465534"/>
            <a:ext cx="600501" cy="365125"/>
          </a:xfrm>
        </p:spPr>
        <p:txBody>
          <a:bodyPr/>
          <a:lstStyle/>
          <a:p>
            <a:fld id="{27745B9E-58DD-41BB-99D9-B476307CBB4A}" type="slidenum">
              <a:rPr lang="en-GB" sz="2400" b="1" smtClean="0">
                <a:solidFill>
                  <a:schemeClr val="tx1"/>
                </a:solidFill>
              </a:rPr>
              <a:pPr/>
              <a:t>2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798" y="6396062"/>
            <a:ext cx="339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Mohanned</a:t>
            </a:r>
            <a:r>
              <a:rPr lang="en-US" sz="2400" b="1" dirty="0" smtClean="0"/>
              <a:t> Al-</a:t>
            </a:r>
            <a:r>
              <a:rPr lang="en-US" sz="2400" b="1" dirty="0" err="1" smtClean="0"/>
              <a:t>Anber</a:t>
            </a:r>
            <a:endParaRPr lang="en-GB" sz="2400" b="1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2696862" y="3216374"/>
            <a:ext cx="5773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University of BASRAH – Physics Department</a:t>
            </a:r>
            <a:endParaRPr lang="en-GB" sz="2400" b="1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544" y="575111"/>
            <a:ext cx="10437769" cy="564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23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13899" y="43672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6171" y="643038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6840" y="36576"/>
            <a:ext cx="696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Chapter 2</a:t>
            </a:r>
            <a:r>
              <a:rPr lang="en-GB" sz="2400" b="1" dirty="0"/>
              <a:t>. Mechanics of Rigid Bodies: Planar Motion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4442" y="52496"/>
            <a:ext cx="329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Theoretical </a:t>
            </a:r>
            <a:r>
              <a:rPr lang="en-GB" sz="2400" b="1" dirty="0" smtClean="0"/>
              <a:t>Physics</a:t>
            </a:r>
            <a:r>
              <a:rPr lang="en-US" sz="2400" b="1" dirty="0" smtClean="0"/>
              <a:t>: 302</a:t>
            </a:r>
            <a:endParaRPr lang="en-GB" sz="24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8414813" y="6465534"/>
            <a:ext cx="2790000" cy="365125"/>
          </a:xfrm>
        </p:spPr>
        <p:txBody>
          <a:bodyPr/>
          <a:lstStyle/>
          <a:p>
            <a:fld id="{28A17755-FF03-4D8F-84E3-395379BBB226}" type="datetime4">
              <a:rPr lang="en-GB" sz="2400" b="1" smtClean="0">
                <a:solidFill>
                  <a:schemeClr val="tx1"/>
                </a:solidFill>
              </a:rPr>
              <a:t>22 November 2023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013750" y="6465534"/>
            <a:ext cx="600501" cy="365125"/>
          </a:xfrm>
        </p:spPr>
        <p:txBody>
          <a:bodyPr/>
          <a:lstStyle/>
          <a:p>
            <a:fld id="{27745B9E-58DD-41BB-99D9-B476307CBB4A}" type="slidenum">
              <a:rPr lang="en-GB" sz="2400" b="1" smtClean="0">
                <a:solidFill>
                  <a:schemeClr val="tx1"/>
                </a:solidFill>
              </a:rPr>
              <a:pPr/>
              <a:t>20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798" y="6396062"/>
            <a:ext cx="339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Mohanned</a:t>
            </a:r>
            <a:r>
              <a:rPr lang="en-US" sz="2400" b="1" dirty="0" smtClean="0"/>
              <a:t> Al-</a:t>
            </a:r>
            <a:r>
              <a:rPr lang="en-US" sz="2400" b="1" dirty="0" err="1" smtClean="0"/>
              <a:t>Anber</a:t>
            </a:r>
            <a:endParaRPr lang="en-GB" sz="2400" b="1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2696862" y="3216374"/>
            <a:ext cx="5773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University of BASRAH – Physics Department</a:t>
            </a:r>
            <a:endParaRPr lang="en-GB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456" y="1927007"/>
            <a:ext cx="5133975" cy="1990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73" y="1631733"/>
            <a:ext cx="55054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50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13899" y="43672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6171" y="643038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6840" y="36576"/>
            <a:ext cx="696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Chapter 2</a:t>
            </a:r>
            <a:r>
              <a:rPr lang="en-GB" sz="2400" b="1" dirty="0"/>
              <a:t>. Mechanics of Rigid Bodies: Planar Motion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4442" y="52496"/>
            <a:ext cx="329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Theoretical </a:t>
            </a:r>
            <a:r>
              <a:rPr lang="en-GB" sz="2400" b="1" dirty="0" smtClean="0"/>
              <a:t>Physics</a:t>
            </a:r>
            <a:r>
              <a:rPr lang="en-US" sz="2400" b="1" dirty="0" smtClean="0"/>
              <a:t>: 302</a:t>
            </a:r>
            <a:endParaRPr lang="en-GB" sz="24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8414813" y="6465534"/>
            <a:ext cx="2790000" cy="365125"/>
          </a:xfrm>
        </p:spPr>
        <p:txBody>
          <a:bodyPr/>
          <a:lstStyle/>
          <a:p>
            <a:fld id="{28A17755-FF03-4D8F-84E3-395379BBB226}" type="datetime4">
              <a:rPr lang="en-GB" sz="2400" b="1" smtClean="0">
                <a:solidFill>
                  <a:schemeClr val="tx1"/>
                </a:solidFill>
              </a:rPr>
              <a:t>22 November 2023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013750" y="6465534"/>
            <a:ext cx="600501" cy="365125"/>
          </a:xfrm>
        </p:spPr>
        <p:txBody>
          <a:bodyPr/>
          <a:lstStyle/>
          <a:p>
            <a:fld id="{27745B9E-58DD-41BB-99D9-B476307CBB4A}" type="slidenum">
              <a:rPr lang="en-GB" sz="2400" b="1" smtClean="0">
                <a:solidFill>
                  <a:schemeClr val="tx1"/>
                </a:solidFill>
              </a:rPr>
              <a:pPr/>
              <a:t>21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798" y="6396062"/>
            <a:ext cx="339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Mohanned</a:t>
            </a:r>
            <a:r>
              <a:rPr lang="en-US" sz="2400" b="1" dirty="0" smtClean="0"/>
              <a:t> Al-</a:t>
            </a:r>
            <a:r>
              <a:rPr lang="en-US" sz="2400" b="1" dirty="0" err="1" smtClean="0"/>
              <a:t>Anber</a:t>
            </a:r>
            <a:endParaRPr lang="en-GB" sz="2400" b="1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2696862" y="3216374"/>
            <a:ext cx="5773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University of BASRAH – Physics Department</a:t>
            </a:r>
            <a:endParaRPr lang="en-GB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57" y="675916"/>
            <a:ext cx="7611028" cy="552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3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13899" y="43672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6171" y="643038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6840" y="36576"/>
            <a:ext cx="696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Chapter 2</a:t>
            </a:r>
            <a:r>
              <a:rPr lang="en-GB" sz="2400" b="1" dirty="0"/>
              <a:t>. Mechanics of Rigid Bodies: Planar Motion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4442" y="52496"/>
            <a:ext cx="329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Theoretical </a:t>
            </a:r>
            <a:r>
              <a:rPr lang="en-GB" sz="2400" b="1" dirty="0" smtClean="0"/>
              <a:t>Physics</a:t>
            </a:r>
            <a:r>
              <a:rPr lang="en-US" sz="2400" b="1" dirty="0" smtClean="0"/>
              <a:t>: 302</a:t>
            </a:r>
            <a:endParaRPr lang="en-GB" sz="24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8414813" y="6465534"/>
            <a:ext cx="2790000" cy="365125"/>
          </a:xfrm>
        </p:spPr>
        <p:txBody>
          <a:bodyPr/>
          <a:lstStyle/>
          <a:p>
            <a:fld id="{28A17755-FF03-4D8F-84E3-395379BBB226}" type="datetime4">
              <a:rPr lang="en-GB" sz="2400" b="1" smtClean="0">
                <a:solidFill>
                  <a:schemeClr val="tx1"/>
                </a:solidFill>
              </a:rPr>
              <a:t>22 November 2023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013750" y="6465534"/>
            <a:ext cx="600501" cy="365125"/>
          </a:xfrm>
        </p:spPr>
        <p:txBody>
          <a:bodyPr/>
          <a:lstStyle/>
          <a:p>
            <a:fld id="{27745B9E-58DD-41BB-99D9-B476307CBB4A}" type="slidenum">
              <a:rPr lang="en-GB" sz="2400" b="1" smtClean="0">
                <a:solidFill>
                  <a:schemeClr val="tx1"/>
                </a:solidFill>
              </a:rPr>
              <a:pPr/>
              <a:t>22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798" y="6396062"/>
            <a:ext cx="339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Mohanned</a:t>
            </a:r>
            <a:r>
              <a:rPr lang="en-US" sz="2400" b="1" dirty="0" smtClean="0"/>
              <a:t> Al-</a:t>
            </a:r>
            <a:r>
              <a:rPr lang="en-US" sz="2400" b="1" dirty="0" err="1" smtClean="0"/>
              <a:t>Anber</a:t>
            </a:r>
            <a:endParaRPr lang="en-GB" sz="2400" b="1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2696862" y="3216374"/>
            <a:ext cx="5773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University of BASRAH – Physics Department</a:t>
            </a:r>
            <a:endParaRPr lang="en-GB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25" y="882473"/>
            <a:ext cx="9204934" cy="41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38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13899" y="43672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6171" y="643038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6840" y="36576"/>
            <a:ext cx="696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Chapter 2</a:t>
            </a:r>
            <a:r>
              <a:rPr lang="en-GB" sz="2400" b="1" dirty="0"/>
              <a:t>. Mechanics of Rigid Bodies: Planar Motion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4442" y="52496"/>
            <a:ext cx="329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Theoretical </a:t>
            </a:r>
            <a:r>
              <a:rPr lang="en-GB" sz="2400" b="1" dirty="0" smtClean="0"/>
              <a:t>Physics</a:t>
            </a:r>
            <a:r>
              <a:rPr lang="en-US" sz="2400" b="1" dirty="0" smtClean="0"/>
              <a:t>: 302</a:t>
            </a:r>
            <a:endParaRPr lang="en-GB" sz="24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8414814" y="6465534"/>
            <a:ext cx="2790000" cy="365125"/>
          </a:xfrm>
        </p:spPr>
        <p:txBody>
          <a:bodyPr/>
          <a:lstStyle/>
          <a:p>
            <a:fld id="{28A17755-FF03-4D8F-84E3-395379BBB226}" type="datetime4">
              <a:rPr lang="en-GB" sz="2400" b="1" smtClean="0">
                <a:solidFill>
                  <a:schemeClr val="tx1"/>
                </a:solidFill>
              </a:rPr>
              <a:t>22 November 2023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013750" y="6465534"/>
            <a:ext cx="600501" cy="365125"/>
          </a:xfrm>
        </p:spPr>
        <p:txBody>
          <a:bodyPr/>
          <a:lstStyle/>
          <a:p>
            <a:fld id="{27745B9E-58DD-41BB-99D9-B476307CBB4A}" type="slidenum">
              <a:rPr lang="en-GB" sz="2400" b="1" smtClean="0">
                <a:solidFill>
                  <a:schemeClr val="tx1"/>
                </a:solidFill>
              </a:rPr>
              <a:pPr/>
              <a:t>23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798" y="6396062"/>
            <a:ext cx="339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Mohanned</a:t>
            </a:r>
            <a:r>
              <a:rPr lang="en-US" sz="2400" b="1" dirty="0" smtClean="0"/>
              <a:t> Al-</a:t>
            </a:r>
            <a:r>
              <a:rPr lang="en-US" sz="2400" b="1" dirty="0" err="1" smtClean="0"/>
              <a:t>Anber</a:t>
            </a:r>
            <a:endParaRPr lang="en-GB" sz="2400" b="1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2696862" y="3216374"/>
            <a:ext cx="5773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University of BASRAH – Physics Department</a:t>
            </a:r>
            <a:endParaRPr lang="en-GB" sz="24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7723632" y="658671"/>
            <a:ext cx="3719774" cy="379170"/>
            <a:chOff x="6925142" y="678131"/>
            <a:chExt cx="3719774" cy="37917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6925142" y="687969"/>
              <a:ext cx="2334165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ar-IQ" dirty="0"/>
                <a:t>The Physical Pendulum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266013" y="678131"/>
              <a:ext cx="1378903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r" rtl="1"/>
              <a:r>
                <a:rPr lang="ar-IQ" dirty="0"/>
                <a:t>البندول الفيزيائي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45025" y="3135815"/>
            <a:ext cx="8269226" cy="1278604"/>
            <a:chOff x="3345025" y="3135815"/>
            <a:chExt cx="8269226" cy="1278604"/>
          </a:xfrm>
        </p:grpSpPr>
        <p:sp>
          <p:nvSpPr>
            <p:cNvPr id="15" name="Rectangle 14"/>
            <p:cNvSpPr/>
            <p:nvPr/>
          </p:nvSpPr>
          <p:spPr>
            <a:xfrm>
              <a:off x="3345025" y="3214090"/>
              <a:ext cx="826922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IQ" dirty="0"/>
                <a:t>المعادلة الأساسية </a:t>
              </a:r>
              <a:r>
                <a:rPr lang="ar-IQ" dirty="0" smtClean="0"/>
                <a:t>للحركة              </a:t>
              </a:r>
            </a:p>
            <a:p>
              <a:pPr algn="r" rtl="1"/>
              <a:endParaRPr lang="ar-IQ" dirty="0" smtClean="0"/>
            </a:p>
            <a:p>
              <a:pPr algn="r" rtl="1"/>
              <a:r>
                <a:rPr lang="ar-IQ" dirty="0" smtClean="0"/>
                <a:t>والتي تمثل العزم الكلي </a:t>
              </a:r>
              <a:r>
                <a:rPr lang="ar-IQ" dirty="0"/>
                <a:t>لجميع القوى </a:t>
              </a:r>
              <a:r>
                <a:rPr lang="ar-IQ" dirty="0" smtClean="0"/>
                <a:t>المسلطة حول </a:t>
              </a:r>
              <a:r>
                <a:rPr lang="ar-IQ" dirty="0"/>
                <a:t>محور الدوران (</a:t>
              </a:r>
              <a:r>
                <a:rPr lang="ar-IQ" dirty="0" smtClean="0"/>
                <a:t>مركبة N </a:t>
              </a:r>
              <a:r>
                <a:rPr lang="ar-IQ" dirty="0"/>
                <a:t>على طول المحور z). إذا كان الجسم صلبًا ، فهو ثابت ، ويمكننا </a:t>
              </a:r>
              <a:r>
                <a:rPr lang="ar-IQ" dirty="0" smtClean="0"/>
                <a:t>كتابتها بالشكل التالي: </a:t>
              </a:r>
              <a:endParaRPr lang="ar-IQ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16806" y="3135815"/>
              <a:ext cx="1562100" cy="53340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7456868" y="4379971"/>
            <a:ext cx="4059535" cy="885825"/>
            <a:chOff x="7959478" y="5033952"/>
            <a:chExt cx="4059535" cy="88582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59478" y="5033952"/>
              <a:ext cx="2105025" cy="88582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1443406" y="5161409"/>
              <a:ext cx="575607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H.W</a:t>
              </a:r>
              <a:endParaRPr lang="ar-IQ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46014" y="5384323"/>
            <a:ext cx="5868237" cy="369332"/>
            <a:chOff x="5746014" y="5461597"/>
            <a:chExt cx="5868237" cy="369332"/>
          </a:xfrm>
        </p:grpSpPr>
        <p:sp>
          <p:nvSpPr>
            <p:cNvPr id="26" name="Rectangle 25"/>
            <p:cNvSpPr/>
            <p:nvPr/>
          </p:nvSpPr>
          <p:spPr>
            <a:xfrm>
              <a:off x="6524600" y="5461597"/>
              <a:ext cx="50896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IQ" dirty="0"/>
                <a:t>للتذبذبات الصغيرة ، كما في حالة البندول البسيط ، يمكننا </a:t>
              </a:r>
              <a:r>
                <a:rPr lang="ar-IQ" dirty="0" smtClean="0"/>
                <a:t>تقريب:</a:t>
              </a:r>
              <a:endParaRPr lang="ar-IQ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014" y="5507544"/>
              <a:ext cx="1133475" cy="28575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51" y="580223"/>
            <a:ext cx="2509374" cy="372019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990628" y="1177420"/>
            <a:ext cx="8578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dirty="0" smtClean="0"/>
              <a:t>يُعرف </a:t>
            </a:r>
            <a:r>
              <a:rPr lang="ar-IQ" dirty="0"/>
              <a:t>الجسم الصلب الذي يتمتع بحرية التأرجح </a:t>
            </a:r>
            <a:r>
              <a:rPr lang="ar-IQ" dirty="0" smtClean="0"/>
              <a:t>حول </a:t>
            </a:r>
            <a:r>
              <a:rPr lang="ar-IQ" dirty="0"/>
              <a:t>محور دوران أفقي ثابت بالبندول الفيزيائي أو البندول المركب. يظهر البندول </a:t>
            </a:r>
            <a:r>
              <a:rPr lang="ar-IQ" dirty="0" smtClean="0"/>
              <a:t>وكما </a:t>
            </a:r>
            <a:r>
              <a:rPr lang="ar-IQ" dirty="0"/>
              <a:t>في الشكل. هنا CM هي مركز الكتلة ، و 0 هي النقطة الموجودة على محور الدوران في المستوى الرأسي للمسار الدائري لمركز الكتلة.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345025" y="2301864"/>
            <a:ext cx="8223688" cy="650256"/>
            <a:chOff x="3345025" y="2301864"/>
            <a:chExt cx="8223688" cy="65025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96894" y="2666370"/>
              <a:ext cx="895350" cy="285750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3345025" y="2301864"/>
              <a:ext cx="82236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rtl="1"/>
              <a:r>
                <a:rPr lang="ar-IQ" dirty="0"/>
                <a:t>للدلالة على الزاوية بين الخط </a:t>
              </a:r>
              <a:r>
                <a:rPr lang="ar-IQ" dirty="0" smtClean="0"/>
                <a:t>0CM </a:t>
              </a:r>
              <a:r>
                <a:rPr lang="ar-IQ" dirty="0"/>
                <a:t>والخط العمودي OA بمقدار </a:t>
              </a:r>
              <a:r>
                <a:rPr lang="el-GR" dirty="0" smtClean="0"/>
                <a:t>θ</a:t>
              </a:r>
              <a:r>
                <a:rPr lang="ar-IQ" dirty="0" smtClean="0"/>
                <a:t>، </a:t>
              </a:r>
              <a:r>
                <a:rPr lang="ar-IQ" dirty="0"/>
                <a:t>فإن </a:t>
              </a:r>
              <a:r>
                <a:rPr lang="ar-IQ" dirty="0" smtClean="0"/>
                <a:t>عزم قوة </a:t>
              </a:r>
              <a:r>
                <a:rPr lang="ar-IQ" dirty="0"/>
                <a:t>الجاذبية (التي تعمل عند CM) حول محور الدوران </a:t>
              </a:r>
              <a:r>
                <a:rPr lang="ar-IQ" dirty="0" smtClean="0"/>
                <a:t>تكون بمقدار:</a:t>
              </a:r>
              <a:endParaRPr lang="ar-IQ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9738" y="4252387"/>
            <a:ext cx="3589986" cy="361950"/>
            <a:chOff x="732928" y="4971963"/>
            <a:chExt cx="3589986" cy="36195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2928" y="4971963"/>
              <a:ext cx="1990725" cy="31432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41764" y="4971963"/>
              <a:ext cx="1581150" cy="361950"/>
            </a:xfrm>
            <a:prstGeom prst="rect">
              <a:avLst/>
            </a:prstGeom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6894" y="5716020"/>
            <a:ext cx="2400300" cy="6286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456" y="4598897"/>
            <a:ext cx="1428750" cy="733425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2244607" y="4522640"/>
            <a:ext cx="2680509" cy="847725"/>
            <a:chOff x="2229040" y="5039615"/>
            <a:chExt cx="2680509" cy="847725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29040" y="5143604"/>
              <a:ext cx="1800225" cy="71437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090399" y="5039615"/>
              <a:ext cx="819150" cy="84772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1150184" y="5652294"/>
            <a:ext cx="4190274" cy="369332"/>
            <a:chOff x="1195840" y="5870904"/>
            <a:chExt cx="4190274" cy="369332"/>
          </a:xfrm>
        </p:grpSpPr>
        <p:sp>
          <p:nvSpPr>
            <p:cNvPr id="50" name="Rectangle 49"/>
            <p:cNvSpPr/>
            <p:nvPr/>
          </p:nvSpPr>
          <p:spPr>
            <a:xfrm>
              <a:off x="1195840" y="5870904"/>
              <a:ext cx="41902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IQ" dirty="0"/>
                <a:t>الفترة هي نفسها </a:t>
              </a:r>
              <a:r>
                <a:rPr lang="ar-IQ" dirty="0" smtClean="0"/>
                <a:t>الخاصة </a:t>
              </a:r>
              <a:r>
                <a:rPr lang="ar-IQ" dirty="0"/>
                <a:t>بالبندول البسيط بطول </a:t>
              </a: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469546" y="5898407"/>
              <a:ext cx="361950" cy="314325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5012906" y="4592766"/>
            <a:ext cx="1923614" cy="409610"/>
            <a:chOff x="3001502" y="5404691"/>
            <a:chExt cx="1923614" cy="409610"/>
          </a:xfrm>
        </p:grpSpPr>
        <p:sp>
          <p:nvSpPr>
            <p:cNvPr id="48" name="Rectangle 47"/>
            <p:cNvSpPr/>
            <p:nvPr/>
          </p:nvSpPr>
          <p:spPr>
            <a:xfrm>
              <a:off x="3001502" y="5444969"/>
              <a:ext cx="19236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IQ" dirty="0" smtClean="0"/>
                <a:t>هو نصف </a:t>
              </a:r>
              <a:r>
                <a:rPr lang="ar-IQ" dirty="0"/>
                <a:t>قطر </a:t>
              </a:r>
              <a:r>
                <a:rPr lang="ar-IQ" dirty="0" smtClean="0"/>
                <a:t>الدوران</a:t>
              </a:r>
              <a:endParaRPr lang="ar-IQ" dirty="0"/>
            </a:p>
          </p:txBody>
        </p:sp>
        <p:sp>
          <p:nvSpPr>
            <p:cNvPr id="61" name="Rectangular Callout 60"/>
            <p:cNvSpPr/>
            <p:nvPr/>
          </p:nvSpPr>
          <p:spPr>
            <a:xfrm>
              <a:off x="3064656" y="5404691"/>
              <a:ext cx="1860460" cy="401220"/>
            </a:xfrm>
            <a:prstGeom prst="wedgeRectCallout">
              <a:avLst>
                <a:gd name="adj1" fmla="val -63088"/>
                <a:gd name="adj2" fmla="val 17562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IQ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260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13899" y="43672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6171" y="643038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6840" y="36576"/>
            <a:ext cx="696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Chapter 2</a:t>
            </a:r>
            <a:r>
              <a:rPr lang="en-GB" sz="2400" b="1" dirty="0"/>
              <a:t>. Mechanics of Rigid Bodies: Planar Motion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4442" y="52496"/>
            <a:ext cx="329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Theoretical </a:t>
            </a:r>
            <a:r>
              <a:rPr lang="en-GB" sz="2400" b="1" dirty="0" smtClean="0"/>
              <a:t>Physics</a:t>
            </a:r>
            <a:r>
              <a:rPr lang="en-US" sz="2400" b="1" dirty="0" smtClean="0"/>
              <a:t>: 302</a:t>
            </a:r>
            <a:endParaRPr lang="en-GB" sz="24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8414814" y="6465534"/>
            <a:ext cx="2790000" cy="365125"/>
          </a:xfrm>
        </p:spPr>
        <p:txBody>
          <a:bodyPr/>
          <a:lstStyle/>
          <a:p>
            <a:fld id="{28A17755-FF03-4D8F-84E3-395379BBB226}" type="datetime4">
              <a:rPr lang="en-GB" sz="2400" b="1" smtClean="0">
                <a:solidFill>
                  <a:schemeClr val="tx1"/>
                </a:solidFill>
              </a:rPr>
              <a:t>22 November 2023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013750" y="6465534"/>
            <a:ext cx="600501" cy="365125"/>
          </a:xfrm>
        </p:spPr>
        <p:txBody>
          <a:bodyPr/>
          <a:lstStyle/>
          <a:p>
            <a:fld id="{27745B9E-58DD-41BB-99D9-B476307CBB4A}" type="slidenum">
              <a:rPr lang="en-GB" sz="2400" b="1" smtClean="0">
                <a:solidFill>
                  <a:schemeClr val="tx1"/>
                </a:solidFill>
              </a:rPr>
              <a:pPr/>
              <a:t>24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798" y="6396062"/>
            <a:ext cx="339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Mohanned</a:t>
            </a:r>
            <a:r>
              <a:rPr lang="en-US" sz="2400" b="1" dirty="0" smtClean="0"/>
              <a:t> Al-</a:t>
            </a:r>
            <a:r>
              <a:rPr lang="en-US" sz="2400" b="1" dirty="0" err="1" smtClean="0"/>
              <a:t>Anber</a:t>
            </a:r>
            <a:endParaRPr lang="en-GB" sz="2400" b="1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2696862" y="3216374"/>
            <a:ext cx="5773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University of BASRAH – Physics Department</a:t>
            </a:r>
            <a:endParaRPr lang="en-GB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9" y="6410829"/>
            <a:ext cx="3767655" cy="49381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357595" y="498241"/>
            <a:ext cx="6244065" cy="1905000"/>
            <a:chOff x="5357595" y="498241"/>
            <a:chExt cx="6244065" cy="1905000"/>
          </a:xfrm>
        </p:grpSpPr>
        <p:sp>
          <p:nvSpPr>
            <p:cNvPr id="4" name="Rectangle 3"/>
            <p:cNvSpPr/>
            <p:nvPr/>
          </p:nvSpPr>
          <p:spPr>
            <a:xfrm>
              <a:off x="7218614" y="1063395"/>
              <a:ext cx="3782545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just" rtl="1"/>
              <a:r>
                <a:rPr lang="ar-IQ" dirty="0" smtClean="0"/>
                <a:t>اوجد </a:t>
              </a:r>
              <a:r>
                <a:rPr lang="ar-IQ" dirty="0"/>
                <a:t>مركز الكتلة </a:t>
              </a:r>
              <a:r>
                <a:rPr lang="ar-IQ" dirty="0" smtClean="0"/>
                <a:t>لسلك </a:t>
              </a:r>
              <a:r>
                <a:rPr lang="ar-IQ" dirty="0"/>
                <a:t>رفيع مثني على شكل "u" ثلاثي </a:t>
              </a:r>
              <a:r>
                <a:rPr lang="ar-IQ" dirty="0" smtClean="0"/>
                <a:t>الجوانب، كل القطع </a:t>
              </a:r>
              <a:r>
                <a:rPr lang="ar-IQ" dirty="0"/>
                <a:t>متساوية </a:t>
              </a:r>
              <a:r>
                <a:rPr lang="ar-IQ" dirty="0" smtClean="0"/>
                <a:t>بالطول (</a:t>
              </a:r>
              <a:r>
                <a:rPr lang="en-US" dirty="0" smtClean="0"/>
                <a:t>b</a:t>
              </a:r>
              <a:r>
                <a:rPr lang="ar-IQ" dirty="0" smtClean="0"/>
                <a:t>).</a:t>
              </a:r>
              <a:endParaRPr lang="ar-IQ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57595" y="498241"/>
              <a:ext cx="1781175" cy="1905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1001159" y="1075234"/>
              <a:ext cx="600501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H.W</a:t>
              </a:r>
              <a:endParaRPr lang="ar-IQ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58292" y="4500075"/>
            <a:ext cx="7320448" cy="1924050"/>
            <a:chOff x="4358292" y="4500075"/>
            <a:chExt cx="7320448" cy="1924050"/>
          </a:xfrm>
        </p:grpSpPr>
        <p:sp>
          <p:nvSpPr>
            <p:cNvPr id="22" name="TextBox 21"/>
            <p:cNvSpPr txBox="1"/>
            <p:nvPr/>
          </p:nvSpPr>
          <p:spPr>
            <a:xfrm>
              <a:off x="11078239" y="5019986"/>
              <a:ext cx="600501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H.W</a:t>
              </a:r>
              <a:endParaRPr lang="ar-IQ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358292" y="4500075"/>
              <a:ext cx="6719947" cy="1924050"/>
              <a:chOff x="4358292" y="4500075"/>
              <a:chExt cx="6719947" cy="1924050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8292" y="4500075"/>
                <a:ext cx="3381375" cy="1924050"/>
              </a:xfrm>
              <a:prstGeom prst="rect">
                <a:avLst/>
              </a:prstGeom>
            </p:spPr>
          </p:pic>
          <p:grpSp>
            <p:nvGrpSpPr>
              <p:cNvPr id="27" name="Group 26"/>
              <p:cNvGrpSpPr/>
              <p:nvPr/>
            </p:nvGrpSpPr>
            <p:grpSpPr>
              <a:xfrm>
                <a:off x="7630546" y="5046912"/>
                <a:ext cx="3447693" cy="646331"/>
                <a:chOff x="7630546" y="5046912"/>
                <a:chExt cx="3447693" cy="646331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7630546" y="5046912"/>
                  <a:ext cx="3447693" cy="64633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algn="r" rtl="1"/>
                  <a:r>
                    <a:rPr lang="ar-IQ" dirty="0"/>
                    <a:t>اوجد مركز الكتلة </a:t>
                  </a:r>
                  <a:r>
                    <a:rPr lang="ar-IQ" dirty="0" smtClean="0"/>
                    <a:t>للمنطقة المحددة بين القطع </a:t>
                  </a:r>
                  <a:r>
                    <a:rPr lang="ar-IQ" dirty="0"/>
                    <a:t>المكافئ </a:t>
                  </a:r>
                  <a:r>
                    <a:rPr lang="ar-IQ" dirty="0" smtClean="0"/>
                    <a:t>              والمستقيم          .</a:t>
                  </a:r>
                </a:p>
              </p:txBody>
            </p:sp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511404" y="5347907"/>
                  <a:ext cx="628650" cy="295275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22467" y="5357432"/>
                  <a:ext cx="561975" cy="28575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6" name="Group 35"/>
          <p:cNvGrpSpPr/>
          <p:nvPr/>
        </p:nvGrpSpPr>
        <p:grpSpPr>
          <a:xfrm>
            <a:off x="924598" y="1021120"/>
            <a:ext cx="3890063" cy="3307288"/>
            <a:chOff x="994600" y="1917098"/>
            <a:chExt cx="3890063" cy="330728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4185" y="2528667"/>
              <a:ext cx="2505113" cy="2695719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994600" y="1917098"/>
              <a:ext cx="3890063" cy="648432"/>
              <a:chOff x="661735" y="1041073"/>
              <a:chExt cx="3890063" cy="64843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951297" y="1041073"/>
                <a:ext cx="600501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H.W</a:t>
                </a:r>
                <a:endParaRPr lang="ar-IQ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61735" y="1043174"/>
                <a:ext cx="3289562" cy="6463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ar-IQ" dirty="0"/>
                  <a:t>أوجد مركز </a:t>
                </a:r>
                <a:r>
                  <a:rPr lang="ar-IQ" dirty="0" smtClean="0"/>
                  <a:t>الكتلة لمخروط </a:t>
                </a:r>
                <a:r>
                  <a:rPr lang="ar-IQ" dirty="0"/>
                  <a:t>الدائري </a:t>
                </a:r>
                <a:r>
                  <a:rPr lang="ar-IQ" dirty="0" smtClean="0"/>
                  <a:t>صلب منتظم بارتفاع (</a:t>
                </a:r>
                <a:r>
                  <a:rPr lang="en-US" dirty="0" smtClean="0"/>
                  <a:t>b</a:t>
                </a:r>
                <a:r>
                  <a:rPr lang="ar-IQ" dirty="0" smtClean="0"/>
                  <a:t>).</a:t>
                </a:r>
                <a:endParaRPr lang="ar-IQ" dirty="0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6208147" y="2329435"/>
            <a:ext cx="5470593" cy="2047302"/>
            <a:chOff x="6208147" y="2329435"/>
            <a:chExt cx="5470593" cy="2047302"/>
          </a:xfrm>
        </p:grpSpPr>
        <p:grpSp>
          <p:nvGrpSpPr>
            <p:cNvPr id="14" name="Group 13"/>
            <p:cNvGrpSpPr/>
            <p:nvPr/>
          </p:nvGrpSpPr>
          <p:grpSpPr>
            <a:xfrm>
              <a:off x="6208147" y="2329435"/>
              <a:ext cx="5470593" cy="2047302"/>
              <a:chOff x="6208147" y="2329435"/>
              <a:chExt cx="5470593" cy="204730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1078239" y="3058902"/>
                <a:ext cx="600501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H.W</a:t>
                </a:r>
                <a:endParaRPr lang="ar-IQ" dirty="0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08147" y="2329435"/>
                <a:ext cx="2369713" cy="2047302"/>
              </a:xfrm>
              <a:prstGeom prst="rect">
                <a:avLst/>
              </a:prstGeom>
            </p:spPr>
          </p:pic>
        </p:grpSp>
        <p:sp>
          <p:nvSpPr>
            <p:cNvPr id="37" name="Rectangle 36"/>
            <p:cNvSpPr/>
            <p:nvPr/>
          </p:nvSpPr>
          <p:spPr>
            <a:xfrm>
              <a:off x="7944569" y="3099699"/>
              <a:ext cx="3133670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just" rtl="1"/>
              <a:r>
                <a:rPr lang="ar-IQ" dirty="0" smtClean="0"/>
                <a:t>اوجد مركز </a:t>
              </a:r>
              <a:r>
                <a:rPr lang="ar-IQ" dirty="0"/>
                <a:t>الكتلة </a:t>
              </a:r>
              <a:r>
                <a:rPr lang="ar-IQ" dirty="0" smtClean="0"/>
                <a:t>لربع </a:t>
              </a:r>
              <a:r>
                <a:rPr lang="ar-IQ" dirty="0"/>
                <a:t>صفيحة دائرية منتظمة نصف </a:t>
              </a:r>
              <a:r>
                <a:rPr lang="ar-IQ" dirty="0" smtClean="0"/>
                <a:t>قطرها (</a:t>
              </a:r>
              <a:r>
                <a:rPr lang="en-US" dirty="0" smtClean="0"/>
                <a:t>b</a:t>
              </a:r>
              <a:r>
                <a:rPr lang="ar-IQ" dirty="0" smtClean="0"/>
                <a:t>).</a:t>
              </a:r>
              <a:endParaRPr lang="ar-IQ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7050" y="5394938"/>
            <a:ext cx="3403214" cy="646331"/>
            <a:chOff x="8070246" y="914313"/>
            <a:chExt cx="3403214" cy="646331"/>
          </a:xfrm>
        </p:grpSpPr>
        <p:sp>
          <p:nvSpPr>
            <p:cNvPr id="46" name="Rectangle 45"/>
            <p:cNvSpPr/>
            <p:nvPr/>
          </p:nvSpPr>
          <p:spPr>
            <a:xfrm>
              <a:off x="8070246" y="914313"/>
              <a:ext cx="2817596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just" rtl="1"/>
              <a:r>
                <a:rPr lang="ar-IQ" dirty="0"/>
                <a:t>أوجد </a:t>
              </a:r>
              <a:r>
                <a:rPr lang="ar-IQ" dirty="0" smtClean="0"/>
                <a:t>عزم القصور </a:t>
              </a:r>
              <a:r>
                <a:rPr lang="ar-IQ" dirty="0"/>
                <a:t>الذاتي لكل </a:t>
              </a:r>
              <a:r>
                <a:rPr lang="ar-IQ" dirty="0" smtClean="0"/>
                <a:t>من الحلات السابقة </a:t>
              </a:r>
              <a:r>
                <a:rPr lang="ar-IQ" dirty="0"/>
                <a:t>حول محاور التناظر</a:t>
              </a:r>
              <a:r>
                <a:rPr lang="ar-IQ" dirty="0" smtClean="0"/>
                <a:t>.</a:t>
              </a:r>
              <a:endParaRPr lang="ar-IQ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872959" y="914313"/>
              <a:ext cx="600501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H.W</a:t>
              </a:r>
              <a:endParaRPr lang="ar-IQ" dirty="0"/>
            </a:p>
          </p:txBody>
        </p:sp>
      </p:grpSp>
    </p:spTree>
    <p:extLst>
      <p:ext uri="{BB962C8B-B14F-4D97-AF65-F5344CB8AC3E}">
        <p14:creationId xmlns:p14="http://schemas.microsoft.com/office/powerpoint/2010/main" val="1274478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13899" y="43672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6171" y="643038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6840" y="36576"/>
            <a:ext cx="696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Chapter 2</a:t>
            </a:r>
            <a:r>
              <a:rPr lang="en-GB" sz="2400" b="1" dirty="0"/>
              <a:t>. Mechanics of Rigid Bodies: Planar Motion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4442" y="52496"/>
            <a:ext cx="329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Theoretical </a:t>
            </a:r>
            <a:r>
              <a:rPr lang="en-GB" sz="2400" b="1" dirty="0" smtClean="0"/>
              <a:t>Physics</a:t>
            </a:r>
            <a:r>
              <a:rPr lang="en-US" sz="2400" b="1" dirty="0" smtClean="0"/>
              <a:t>: 302</a:t>
            </a:r>
            <a:endParaRPr lang="en-GB" sz="24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8392210" y="6465534"/>
            <a:ext cx="2812603" cy="365125"/>
          </a:xfrm>
        </p:spPr>
        <p:txBody>
          <a:bodyPr/>
          <a:lstStyle/>
          <a:p>
            <a:fld id="{28A17755-FF03-4D8F-84E3-395379BBB226}" type="datetime4">
              <a:rPr lang="en-GB" sz="2400" b="1" smtClean="0">
                <a:solidFill>
                  <a:schemeClr val="tx1"/>
                </a:solidFill>
              </a:rPr>
              <a:t>22 November 2023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013750" y="6465534"/>
            <a:ext cx="600501" cy="365125"/>
          </a:xfrm>
        </p:spPr>
        <p:txBody>
          <a:bodyPr/>
          <a:lstStyle/>
          <a:p>
            <a:fld id="{27745B9E-58DD-41BB-99D9-B476307CBB4A}" type="slidenum">
              <a:rPr lang="en-GB" sz="2400" b="1" smtClean="0">
                <a:solidFill>
                  <a:schemeClr val="tx1"/>
                </a:solidFill>
              </a:rPr>
              <a:pPr/>
              <a:t>25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798" y="6396062"/>
            <a:ext cx="339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Mohanned</a:t>
            </a:r>
            <a:r>
              <a:rPr lang="en-US" sz="2400" b="1" dirty="0" smtClean="0"/>
              <a:t> Al-</a:t>
            </a:r>
            <a:r>
              <a:rPr lang="en-US" sz="2400" b="1" dirty="0" err="1" smtClean="0"/>
              <a:t>Anber</a:t>
            </a:r>
            <a:endParaRPr lang="en-GB" sz="2400" b="1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2696862" y="3216374"/>
            <a:ext cx="5773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University of BASRAH – Physics Department</a:t>
            </a:r>
            <a:endParaRPr lang="en-GB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5622801" y="1264328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IQ" dirty="0" smtClean="0"/>
              <a:t>كتوضيح </a:t>
            </a:r>
            <a:r>
              <a:rPr lang="ar-IQ" dirty="0"/>
              <a:t>للحركة </a:t>
            </a:r>
            <a:r>
              <a:rPr lang="ar-IQ" dirty="0" smtClean="0"/>
              <a:t>في مستوي، ندرس </a:t>
            </a:r>
            <a:r>
              <a:rPr lang="ar-IQ" dirty="0"/>
              <a:t>حركة جسم دائري (أسطوانة) يتدحرج لأسفل </a:t>
            </a:r>
            <a:r>
              <a:rPr lang="ar-IQ" dirty="0" smtClean="0"/>
              <a:t>مستوى </a:t>
            </a:r>
            <a:r>
              <a:rPr lang="ar-IQ" dirty="0"/>
              <a:t>مائل. كما هو مبين في الشكل ، هناك ثلاث قوى تؤثر على الجسم.</a:t>
            </a:r>
          </a:p>
          <a:p>
            <a:pPr algn="r" rtl="1"/>
            <a:endParaRPr lang="ar-IQ" dirty="0" smtClean="0"/>
          </a:p>
          <a:p>
            <a:pPr algn="r" rtl="1"/>
            <a:r>
              <a:rPr lang="ar-IQ" dirty="0" smtClean="0"/>
              <a:t>(</a:t>
            </a:r>
            <a:r>
              <a:rPr lang="ar-IQ" dirty="0"/>
              <a:t>1) قوة الجاذبية </a:t>
            </a:r>
            <a:r>
              <a:rPr lang="ar-IQ" dirty="0" smtClean="0"/>
              <a:t>التي تحركه للاسف.</a:t>
            </a:r>
            <a:endParaRPr lang="ar-IQ" dirty="0"/>
          </a:p>
          <a:p>
            <a:pPr algn="r" rtl="1"/>
            <a:r>
              <a:rPr lang="ar-IQ" dirty="0"/>
              <a:t>(2) </a:t>
            </a:r>
            <a:r>
              <a:rPr lang="ar-IQ" dirty="0" smtClean="0"/>
              <a:t>قوة رد </a:t>
            </a:r>
            <a:r>
              <a:rPr lang="ar-IQ" dirty="0"/>
              <a:t>الفعل الطبيعي </a:t>
            </a:r>
            <a:r>
              <a:rPr lang="ar-IQ" dirty="0" smtClean="0"/>
              <a:t>للسطح </a:t>
            </a:r>
            <a:r>
              <a:rPr lang="ar-IQ" b="1" dirty="0"/>
              <a:t>F</a:t>
            </a:r>
            <a:r>
              <a:rPr lang="ar-IQ" b="1" baseline="-25000" dirty="0"/>
              <a:t>N</a:t>
            </a:r>
            <a:r>
              <a:rPr lang="ar-IQ" dirty="0"/>
              <a:t>.</a:t>
            </a:r>
          </a:p>
          <a:p>
            <a:pPr algn="r" rtl="1"/>
            <a:r>
              <a:rPr lang="ar-IQ" dirty="0"/>
              <a:t>(3) قوة الاحتكاك الموازية </a:t>
            </a:r>
            <a:r>
              <a:rPr lang="ar-IQ" dirty="0" smtClean="0"/>
              <a:t>للسطح </a:t>
            </a:r>
            <a:r>
              <a:rPr lang="en-US" sz="2000" b="1" dirty="0" err="1" smtClean="0"/>
              <a:t>F</a:t>
            </a:r>
            <a:r>
              <a:rPr lang="en-US" sz="2000" b="1" i="1" baseline="-25000" dirty="0" err="1" smtClean="0"/>
              <a:t>p</a:t>
            </a:r>
            <a:r>
              <a:rPr lang="ar-IQ" dirty="0" smtClean="0"/>
              <a:t>.</a:t>
            </a:r>
            <a:endParaRPr lang="ar-IQ" dirty="0"/>
          </a:p>
        </p:txBody>
      </p:sp>
      <p:grpSp>
        <p:nvGrpSpPr>
          <p:cNvPr id="10" name="Group 9"/>
          <p:cNvGrpSpPr/>
          <p:nvPr/>
        </p:nvGrpSpPr>
        <p:grpSpPr>
          <a:xfrm>
            <a:off x="5163045" y="667707"/>
            <a:ext cx="6097631" cy="381135"/>
            <a:chOff x="5430225" y="577676"/>
            <a:chExt cx="6097631" cy="38113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9028454" y="577676"/>
              <a:ext cx="2499402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r" rtl="1"/>
              <a:r>
                <a:rPr lang="ar-IQ" dirty="0" smtClean="0"/>
                <a:t>جسم </a:t>
              </a:r>
              <a:r>
                <a:rPr lang="ar-IQ" dirty="0"/>
                <a:t>يتدحرج </a:t>
              </a:r>
              <a:r>
                <a:rPr lang="ar-IQ" dirty="0" smtClean="0"/>
                <a:t>أسفل مستوى </a:t>
              </a:r>
              <a:r>
                <a:rPr lang="ar-IQ" dirty="0"/>
                <a:t>مائل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0225" y="589479"/>
              <a:ext cx="3598229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ar-IQ" dirty="0"/>
                <a:t>Body Rolling Down an Inclined Plane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551601" y="3211350"/>
            <a:ext cx="4094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IQ" dirty="0" smtClean="0"/>
              <a:t>المعادلات التي تمثل مركبات الحركة لمركز </a:t>
            </a:r>
            <a:r>
              <a:rPr lang="ar-IQ" dirty="0"/>
              <a:t>الكتلة هي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3" y="3623896"/>
            <a:ext cx="1924050" cy="314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368" y="4046387"/>
            <a:ext cx="2057400" cy="27622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011596" y="848256"/>
            <a:ext cx="5234658" cy="5162530"/>
            <a:chOff x="754019" y="1377109"/>
            <a:chExt cx="4704081" cy="464582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4019" y="2422483"/>
              <a:ext cx="3990975" cy="360045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67702">
              <a:off x="3534050" y="4882637"/>
              <a:ext cx="1924050" cy="31432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308499">
              <a:off x="2948153" y="2267696"/>
              <a:ext cx="2057400" cy="276225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8714452" y="4451537"/>
            <a:ext cx="3004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dirty="0"/>
              <a:t>لأن الجسم لا يزال </a:t>
            </a:r>
            <a:r>
              <a:rPr lang="ar-IQ" dirty="0" smtClean="0"/>
              <a:t>على </a:t>
            </a:r>
            <a:r>
              <a:rPr lang="ar-IQ" dirty="0"/>
              <a:t>اتصال </a:t>
            </a:r>
            <a:r>
              <a:rPr lang="ar-IQ" dirty="0" smtClean="0"/>
              <a:t>بالسطح</a:t>
            </a:r>
            <a:endParaRPr lang="ar-IQ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0298" y="4900033"/>
            <a:ext cx="1295400" cy="2571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2210" y="5165058"/>
            <a:ext cx="1171575" cy="4667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2210" y="5706320"/>
            <a:ext cx="16383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92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13899" y="43672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6171" y="643038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6840" y="36576"/>
            <a:ext cx="696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Chapter 2</a:t>
            </a:r>
            <a:r>
              <a:rPr lang="en-GB" sz="2400" b="1" dirty="0"/>
              <a:t>. Mechanics of Rigid Bodies: Planar Motion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4442" y="52496"/>
            <a:ext cx="329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Theoretical </a:t>
            </a:r>
            <a:r>
              <a:rPr lang="en-GB" sz="2400" b="1" dirty="0" smtClean="0"/>
              <a:t>Physics</a:t>
            </a:r>
            <a:r>
              <a:rPr lang="en-US" sz="2400" b="1" dirty="0" smtClean="0"/>
              <a:t>: 302</a:t>
            </a:r>
            <a:endParaRPr lang="en-GB" sz="24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8285544" y="6465534"/>
            <a:ext cx="2919270" cy="365125"/>
          </a:xfrm>
        </p:spPr>
        <p:txBody>
          <a:bodyPr/>
          <a:lstStyle/>
          <a:p>
            <a:fld id="{28A17755-FF03-4D8F-84E3-395379BBB226}" type="datetime4">
              <a:rPr lang="en-GB" sz="2400" b="1" smtClean="0">
                <a:solidFill>
                  <a:schemeClr val="tx1"/>
                </a:solidFill>
              </a:rPr>
              <a:t>22 November 2023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013750" y="6465534"/>
            <a:ext cx="600501" cy="365125"/>
          </a:xfrm>
        </p:spPr>
        <p:txBody>
          <a:bodyPr/>
          <a:lstStyle/>
          <a:p>
            <a:fld id="{27745B9E-58DD-41BB-99D9-B476307CBB4A}" type="slidenum">
              <a:rPr lang="en-GB" sz="2400" b="1" smtClean="0">
                <a:solidFill>
                  <a:schemeClr val="tx1"/>
                </a:solidFill>
              </a:rPr>
              <a:pPr/>
              <a:t>26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798" y="6396062"/>
            <a:ext cx="339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Mohanned</a:t>
            </a:r>
            <a:r>
              <a:rPr lang="en-US" sz="2400" b="1" dirty="0" smtClean="0"/>
              <a:t> Al-</a:t>
            </a:r>
            <a:r>
              <a:rPr lang="en-US" sz="2400" b="1" dirty="0" err="1" smtClean="0"/>
              <a:t>Anber</a:t>
            </a:r>
            <a:endParaRPr lang="en-GB" sz="2400" b="1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2696862" y="3216374"/>
            <a:ext cx="5773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University of BASRAH – Physics Department</a:t>
            </a:r>
            <a:endParaRPr lang="en-GB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59" y="526275"/>
            <a:ext cx="2251762" cy="216047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781837" y="898393"/>
            <a:ext cx="90995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dirty="0"/>
              <a:t>القوة الوحيدة التي تمارس </a:t>
            </a:r>
            <a:r>
              <a:rPr lang="ar-IQ" dirty="0" smtClean="0"/>
              <a:t>عزم حول </a:t>
            </a:r>
            <a:r>
              <a:rPr lang="ar-IQ" dirty="0"/>
              <a:t>مركز الكتلة هي قوة الاحتكاك. </a:t>
            </a:r>
            <a:r>
              <a:rPr lang="ar-IQ" dirty="0" smtClean="0"/>
              <a:t>مقدار هذه العزم سيكون   </a:t>
            </a:r>
            <a:r>
              <a:rPr lang="ar-IQ" sz="2400" b="1" dirty="0" smtClean="0"/>
              <a:t>F</a:t>
            </a:r>
            <a:r>
              <a:rPr lang="ar-IQ" sz="2400" b="1" baseline="-25000" dirty="0" smtClean="0"/>
              <a:t>p </a:t>
            </a:r>
            <a:r>
              <a:rPr lang="ar-IQ" sz="2400" b="1" dirty="0" smtClean="0"/>
              <a:t>a</a:t>
            </a:r>
            <a:r>
              <a:rPr lang="ar-IQ" dirty="0" smtClean="0"/>
              <a:t> </a:t>
            </a:r>
            <a:r>
              <a:rPr lang="ar-IQ" dirty="0"/>
              <a:t>، حيث </a:t>
            </a:r>
            <a:r>
              <a:rPr lang="ar-IQ" sz="2400" b="1" dirty="0"/>
              <a:t>a</a:t>
            </a:r>
            <a:r>
              <a:rPr lang="ar-IQ" dirty="0"/>
              <a:t> هو نصف قطر الجسم. ومن ثم ، تصبح معادلة </a:t>
            </a:r>
            <a:r>
              <a:rPr lang="ar-IQ" dirty="0" smtClean="0"/>
              <a:t>الدوران:</a:t>
            </a:r>
            <a:endParaRPr lang="ar-IQ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193" y="1545150"/>
            <a:ext cx="1657350" cy="600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170" y="2214876"/>
            <a:ext cx="1200150" cy="4191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96840" y="2658860"/>
            <a:ext cx="11391702" cy="369332"/>
            <a:chOff x="420723" y="2751616"/>
            <a:chExt cx="11391702" cy="369332"/>
          </a:xfrm>
        </p:grpSpPr>
        <p:sp>
          <p:nvSpPr>
            <p:cNvPr id="14" name="Rectangle 13"/>
            <p:cNvSpPr/>
            <p:nvPr/>
          </p:nvSpPr>
          <p:spPr>
            <a:xfrm>
              <a:off x="420723" y="2751616"/>
              <a:ext cx="113917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rtl="1"/>
              <a:r>
                <a:rPr lang="ar-IQ" dirty="0"/>
                <a:t>إذا </a:t>
              </a:r>
              <a:r>
                <a:rPr lang="ar-IQ" dirty="0" smtClean="0"/>
                <a:t>كان السطح خشن </a:t>
              </a:r>
              <a:r>
                <a:rPr lang="ar-IQ" dirty="0"/>
                <a:t>للغاية بحيث لا يمكن حدوث انزلاق ، أي إذا </a:t>
              </a:r>
              <a:r>
                <a:rPr lang="ar-IQ" dirty="0" smtClean="0"/>
                <a:t>كان               ، حيث      </a:t>
              </a:r>
              <a:r>
                <a:rPr lang="ar-IQ" dirty="0"/>
                <a:t>معامل الاحتكاك الساكن </a:t>
              </a:r>
              <a:r>
                <a:rPr lang="ar-IQ" dirty="0" smtClean="0"/>
                <a:t>،  لذا تصبح العلاقات بالشكل التالي:</a:t>
              </a:r>
              <a:endParaRPr lang="ar-IQ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28093" y="2779506"/>
              <a:ext cx="800100" cy="29527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25310" y="2796494"/>
              <a:ext cx="209550" cy="219075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0496" y="3143181"/>
            <a:ext cx="1737567" cy="7346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7238" y="3912183"/>
            <a:ext cx="3457575" cy="7048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3862" y="4623850"/>
            <a:ext cx="3350951" cy="6289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3643" y="5513095"/>
            <a:ext cx="2049712" cy="334854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>
            <a:off x="8860593" y="5613098"/>
            <a:ext cx="303657" cy="207706"/>
          </a:xfrm>
          <a:prstGeom prst="rightArrow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IQ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18726" y="5403557"/>
            <a:ext cx="2697427" cy="626788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6426970" y="3747752"/>
            <a:ext cx="56077" cy="2586207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2293" y="3422178"/>
            <a:ext cx="3611757" cy="871408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906073" y="4244746"/>
            <a:ext cx="4162167" cy="459998"/>
            <a:chOff x="1906073" y="4244746"/>
            <a:chExt cx="4162167" cy="459998"/>
          </a:xfrm>
        </p:grpSpPr>
        <p:sp>
          <p:nvSpPr>
            <p:cNvPr id="33" name="Rectangle 32"/>
            <p:cNvSpPr/>
            <p:nvPr/>
          </p:nvSpPr>
          <p:spPr>
            <a:xfrm>
              <a:off x="1906073" y="4335412"/>
              <a:ext cx="401847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IQ" dirty="0" smtClean="0"/>
                <a:t>     هو </a:t>
              </a:r>
              <a:r>
                <a:rPr lang="ar-IQ" dirty="0"/>
                <a:t>نصف قطر الدوران حول مركز الكتلة.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581649" y="4244746"/>
              <a:ext cx="486591" cy="432525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956094" y="4777296"/>
            <a:ext cx="5295782" cy="388891"/>
            <a:chOff x="956094" y="4777296"/>
            <a:chExt cx="5295782" cy="388891"/>
          </a:xfrm>
        </p:grpSpPr>
        <p:sp>
          <p:nvSpPr>
            <p:cNvPr id="36" name="Rectangle 35"/>
            <p:cNvSpPr/>
            <p:nvPr/>
          </p:nvSpPr>
          <p:spPr>
            <a:xfrm>
              <a:off x="956094" y="4777296"/>
              <a:ext cx="52957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IQ" dirty="0"/>
                <a:t>على سبيل المثال ، </a:t>
              </a:r>
              <a:r>
                <a:rPr lang="ar-IQ" dirty="0" smtClean="0"/>
                <a:t>تعجيل لاأسطوانة منتظمة يكون                     :</a:t>
              </a:r>
              <a:endParaRPr lang="ar-IQ" dirty="0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297677" y="4805656"/>
              <a:ext cx="1216792" cy="360531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97726" y="5322206"/>
            <a:ext cx="2901732" cy="9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87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13899" y="43672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6171" y="643038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6840" y="36576"/>
            <a:ext cx="696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Chapter 2</a:t>
            </a:r>
            <a:r>
              <a:rPr lang="en-GB" sz="2400" b="1" dirty="0"/>
              <a:t>. Mechanics of Rigid Bodies: Planar Motion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4442" y="52496"/>
            <a:ext cx="329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Theoretical </a:t>
            </a:r>
            <a:r>
              <a:rPr lang="en-GB" sz="2400" b="1" dirty="0" smtClean="0"/>
              <a:t>Physics</a:t>
            </a:r>
            <a:r>
              <a:rPr lang="en-US" sz="2400" b="1" dirty="0" smtClean="0"/>
              <a:t>: 302</a:t>
            </a:r>
            <a:endParaRPr lang="en-GB" sz="24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8414814" y="6465534"/>
            <a:ext cx="2790000" cy="365125"/>
          </a:xfrm>
        </p:spPr>
        <p:txBody>
          <a:bodyPr/>
          <a:lstStyle/>
          <a:p>
            <a:fld id="{28A17755-FF03-4D8F-84E3-395379BBB226}" type="datetime4">
              <a:rPr lang="en-GB" sz="2400" b="1" smtClean="0">
                <a:solidFill>
                  <a:schemeClr val="tx1"/>
                </a:solidFill>
              </a:rPr>
              <a:t>22 November 2023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013750" y="6465534"/>
            <a:ext cx="600501" cy="365125"/>
          </a:xfrm>
        </p:spPr>
        <p:txBody>
          <a:bodyPr/>
          <a:lstStyle/>
          <a:p>
            <a:fld id="{27745B9E-58DD-41BB-99D9-B476307CBB4A}" type="slidenum">
              <a:rPr lang="en-GB" sz="2400" b="1" smtClean="0">
                <a:solidFill>
                  <a:schemeClr val="tx1"/>
                </a:solidFill>
              </a:rPr>
              <a:pPr/>
              <a:t>3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798" y="6396062"/>
            <a:ext cx="339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Mohanned</a:t>
            </a:r>
            <a:r>
              <a:rPr lang="en-US" sz="2400" b="1" dirty="0" smtClean="0"/>
              <a:t> Al-</a:t>
            </a:r>
            <a:r>
              <a:rPr lang="en-US" sz="2400" b="1" dirty="0" err="1" smtClean="0"/>
              <a:t>Anber</a:t>
            </a:r>
            <a:endParaRPr lang="en-GB" sz="2400" b="1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2696862" y="3216374"/>
            <a:ext cx="5773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University of BASRAH – Physics Department</a:t>
            </a:r>
            <a:endParaRPr lang="en-GB" sz="2400" b="1" dirty="0"/>
          </a:p>
        </p:txBody>
      </p:sp>
      <p:sp>
        <p:nvSpPr>
          <p:cNvPr id="45" name="Rectangle 44"/>
          <p:cNvSpPr/>
          <p:nvPr/>
        </p:nvSpPr>
        <p:spPr>
          <a:xfrm>
            <a:off x="420724" y="575111"/>
            <a:ext cx="1138459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IQ" sz="2400" dirty="0"/>
              <a:t>يمكن اعتبار الجسم الصلب على أنه نظام من الجسيمات التي تكون مواضعها النسبية ثابتة ، أو بعبارة أخرى ، المسافة بين أي جسيمين ثابتة. هذا التعريف للجسم الصلب مثالي. في المقام الأول ، كما هو موضح في تعريف الجسيم ، لا توجد جسيمات حقيقية في الطبيعة. ثانيًا ، الأجسام الممتدة الحقيقية ليست صلبة تمامًا ؛ تصبح مشوهة إلى حد ما (ممتدة ، مضغوطة ، أو منحنية) عند تطبيق قوى خارجية. في الوقت الحاضر ، يجب أن نتجاهل مثل هذه التشوهات. في هذا الفصل ، نتناول دراسة حركة الجسم الصلب للحالة التي لا يتغير فيها اتجاه محور الدوران.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3328060" y="2737835"/>
            <a:ext cx="5091650" cy="369332"/>
            <a:chOff x="572958" y="2016331"/>
            <a:chExt cx="5091650" cy="36933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4" name="Rectangle 53"/>
            <p:cNvSpPr/>
            <p:nvPr/>
          </p:nvSpPr>
          <p:spPr>
            <a:xfrm>
              <a:off x="3674961" y="2016331"/>
              <a:ext cx="1989647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ar-IQ" b="1" dirty="0"/>
                <a:t>مركز كتلة الجسم الصلب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72958" y="2016331"/>
              <a:ext cx="3102003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ar-IQ" b="1" dirty="0"/>
                <a:t>Center of Mass of a Rigid Body</a:t>
              </a: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783" y="3235929"/>
            <a:ext cx="1457325" cy="32004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906" y="3330899"/>
            <a:ext cx="1028700" cy="30480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418" y="3266564"/>
            <a:ext cx="1104900" cy="309562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2362" y="3274566"/>
            <a:ext cx="10191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14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13899" y="43672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6171" y="643038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6840" y="36576"/>
            <a:ext cx="696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Chapter 2</a:t>
            </a:r>
            <a:r>
              <a:rPr lang="en-GB" sz="2400" b="1" dirty="0"/>
              <a:t>. Mechanics of Rigid Bodies: Planar Motion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4442" y="52496"/>
            <a:ext cx="329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Theoretical </a:t>
            </a:r>
            <a:r>
              <a:rPr lang="en-GB" sz="2400" b="1" dirty="0" smtClean="0"/>
              <a:t>Physics</a:t>
            </a:r>
            <a:r>
              <a:rPr lang="en-US" sz="2400" b="1" dirty="0" smtClean="0"/>
              <a:t>: 302</a:t>
            </a:r>
            <a:endParaRPr lang="en-GB" sz="24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8414814" y="6465534"/>
            <a:ext cx="2790000" cy="365125"/>
          </a:xfrm>
        </p:spPr>
        <p:txBody>
          <a:bodyPr/>
          <a:lstStyle/>
          <a:p>
            <a:fld id="{28A17755-FF03-4D8F-84E3-395379BBB226}" type="datetime4">
              <a:rPr lang="en-GB" sz="2400" b="1" smtClean="0">
                <a:solidFill>
                  <a:schemeClr val="tx1"/>
                </a:solidFill>
              </a:rPr>
              <a:t>22 November 2023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013750" y="6465534"/>
            <a:ext cx="600501" cy="365125"/>
          </a:xfrm>
        </p:spPr>
        <p:txBody>
          <a:bodyPr/>
          <a:lstStyle/>
          <a:p>
            <a:fld id="{27745B9E-58DD-41BB-99D9-B476307CBB4A}" type="slidenum">
              <a:rPr lang="en-GB" sz="2400" b="1" smtClean="0">
                <a:solidFill>
                  <a:schemeClr val="tx1"/>
                </a:solidFill>
              </a:rPr>
              <a:pPr/>
              <a:t>4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798" y="6396062"/>
            <a:ext cx="339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Mohanned</a:t>
            </a:r>
            <a:r>
              <a:rPr lang="en-US" sz="2400" b="1" dirty="0" smtClean="0"/>
              <a:t> Al-</a:t>
            </a:r>
            <a:r>
              <a:rPr lang="en-US" sz="2400" b="1" dirty="0" err="1" smtClean="0"/>
              <a:t>Anber</a:t>
            </a:r>
            <a:endParaRPr lang="en-GB" sz="2400" b="1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2696862" y="3216374"/>
            <a:ext cx="5773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University of BASRAH – Physics Department</a:t>
            </a:r>
            <a:endParaRPr lang="en-GB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643944" y="848256"/>
            <a:ext cx="10560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2000" dirty="0"/>
              <a:t>إذا كان الجسم مركبًا ، أي إذا كان يتكون من جزأين أو أكثر </a:t>
            </a:r>
            <a:r>
              <a:rPr lang="ar-IQ" sz="2000" dirty="0" smtClean="0"/>
              <a:t>مراكزهما للكتلة </a:t>
            </a:r>
            <a:r>
              <a:rPr lang="ar-IQ" sz="2000" dirty="0"/>
              <a:t>معروفة ، إذًا من الواضح ، من تعريف مركز الكتلة ، أننا </a:t>
            </a:r>
            <a:r>
              <a:rPr lang="ar-IQ" sz="2000" dirty="0" smtClean="0"/>
              <a:t>نستطيع </a:t>
            </a:r>
            <a:r>
              <a:rPr lang="ar-IQ" sz="2000" dirty="0"/>
              <a:t>ذلك كتابة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814" y="3320876"/>
            <a:ext cx="3836437" cy="29326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23" y="1308557"/>
            <a:ext cx="7495618" cy="321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03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13899" y="43672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6171" y="643038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6840" y="36576"/>
            <a:ext cx="696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Chapter 2</a:t>
            </a:r>
            <a:r>
              <a:rPr lang="en-GB" sz="2400" b="1" dirty="0"/>
              <a:t>. Mechanics of Rigid Bodies: Planar Motion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4442" y="52496"/>
            <a:ext cx="329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Theoretical </a:t>
            </a:r>
            <a:r>
              <a:rPr lang="en-GB" sz="2400" b="1" dirty="0" smtClean="0"/>
              <a:t>Physics</a:t>
            </a:r>
            <a:r>
              <a:rPr lang="en-US" sz="2400" b="1" dirty="0" smtClean="0"/>
              <a:t>: 302</a:t>
            </a:r>
            <a:endParaRPr lang="en-GB" sz="24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8319752" y="6465534"/>
            <a:ext cx="2885061" cy="365125"/>
          </a:xfrm>
        </p:spPr>
        <p:txBody>
          <a:bodyPr/>
          <a:lstStyle/>
          <a:p>
            <a:fld id="{28A17755-FF03-4D8F-84E3-395379BBB226}" type="datetime4">
              <a:rPr lang="en-GB" sz="2400" b="1" smtClean="0">
                <a:solidFill>
                  <a:schemeClr val="tx1"/>
                </a:solidFill>
              </a:rPr>
              <a:t>22 November 2023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013750" y="6465534"/>
            <a:ext cx="600501" cy="365125"/>
          </a:xfrm>
        </p:spPr>
        <p:txBody>
          <a:bodyPr/>
          <a:lstStyle/>
          <a:p>
            <a:fld id="{27745B9E-58DD-41BB-99D9-B476307CBB4A}" type="slidenum">
              <a:rPr lang="en-GB" sz="2400" b="1" smtClean="0">
                <a:solidFill>
                  <a:schemeClr val="tx1"/>
                </a:solidFill>
              </a:rPr>
              <a:pPr/>
              <a:t>5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798" y="6396062"/>
            <a:ext cx="339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Mohanned</a:t>
            </a:r>
            <a:r>
              <a:rPr lang="en-US" sz="2400" b="1" dirty="0" smtClean="0"/>
              <a:t> Al-</a:t>
            </a:r>
            <a:r>
              <a:rPr lang="en-US" sz="2400" b="1" dirty="0" err="1" smtClean="0"/>
              <a:t>Anber</a:t>
            </a:r>
            <a:endParaRPr lang="en-GB" sz="2400" b="1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2696862" y="3216374"/>
            <a:ext cx="5773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University of BASRAH – Physics Department</a:t>
            </a:r>
            <a:endParaRPr lang="en-GB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814494" y="698338"/>
            <a:ext cx="1106693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IQ" sz="2000" dirty="0" smtClean="0"/>
              <a:t>طالبة </a:t>
            </a:r>
            <a:r>
              <a:rPr lang="en-US" sz="2000" dirty="0" smtClean="0"/>
              <a:t> )</a:t>
            </a:r>
            <a:r>
              <a:rPr lang="ar-IQ" sz="2000" dirty="0" smtClean="0"/>
              <a:t>عايدة المقرر مرتين) </a:t>
            </a:r>
            <a:r>
              <a:rPr lang="en-US" sz="2000" dirty="0" smtClean="0"/>
              <a:t>كتلتها </a:t>
            </a:r>
            <a:r>
              <a:rPr lang="en-US" sz="2000" dirty="0"/>
              <a:t>59 </a:t>
            </a:r>
            <a:r>
              <a:rPr lang="en-US" sz="2000" dirty="0" smtClean="0"/>
              <a:t>Kg </a:t>
            </a:r>
            <a:r>
              <a:rPr lang="ar-IQ" sz="2000" dirty="0" smtClean="0"/>
              <a:t> وطالب (راجع ثلاثة مرات من الترقين) </a:t>
            </a:r>
            <a:r>
              <a:rPr lang="en-US" sz="2000" dirty="0" smtClean="0"/>
              <a:t> </a:t>
            </a:r>
            <a:r>
              <a:rPr lang="en-US" sz="2000" dirty="0"/>
              <a:t>كتلته </a:t>
            </a:r>
            <a:r>
              <a:rPr lang="ar-IQ" sz="2000" dirty="0" smtClean="0"/>
              <a:t> </a:t>
            </a:r>
            <a:r>
              <a:rPr lang="en-US" sz="2000" dirty="0" smtClean="0"/>
              <a:t>71Kg</a:t>
            </a:r>
            <a:r>
              <a:rPr lang="ar-IQ" sz="2000" dirty="0" smtClean="0"/>
              <a:t> </a:t>
            </a:r>
            <a:r>
              <a:rPr lang="en-US" sz="2000" dirty="0" err="1" smtClean="0"/>
              <a:t>يجلسان</a:t>
            </a:r>
            <a:r>
              <a:rPr lang="en-US" sz="2000" dirty="0" smtClean="0"/>
              <a:t> </a:t>
            </a:r>
            <a:r>
              <a:rPr lang="en-US" sz="2000" dirty="0" err="1" smtClean="0"/>
              <a:t>على</a:t>
            </a:r>
            <a:r>
              <a:rPr lang="ar-IQ" sz="2000" dirty="0" smtClean="0"/>
              <a:t> طرفي</a:t>
            </a:r>
            <a:r>
              <a:rPr lang="en-US" sz="2000" dirty="0" smtClean="0"/>
              <a:t> </a:t>
            </a:r>
            <a:r>
              <a:rPr lang="en-US" sz="2000" dirty="0"/>
              <a:t>أرجوحة طولها </a:t>
            </a:r>
            <a:r>
              <a:rPr lang="en-US" sz="2000" dirty="0" smtClean="0"/>
              <a:t>3.5 m </a:t>
            </a:r>
            <a:r>
              <a:rPr lang="ar-IQ" sz="2000" dirty="0" smtClean="0"/>
              <a:t> </a:t>
            </a:r>
            <a:r>
              <a:rPr lang="en-US" sz="2000" dirty="0" err="1" smtClean="0"/>
              <a:t>أين</a:t>
            </a:r>
            <a:r>
              <a:rPr lang="en-US" sz="2000" dirty="0" smtClean="0"/>
              <a:t> </a:t>
            </a:r>
            <a:r>
              <a:rPr lang="en-US" sz="2000" dirty="0"/>
              <a:t>يقع مركز </a:t>
            </a:r>
            <a:r>
              <a:rPr lang="en-US" sz="2000" dirty="0" smtClean="0"/>
              <a:t>كتلتهم</a:t>
            </a:r>
            <a:r>
              <a:rPr lang="ar-IQ" sz="2000" dirty="0" smtClean="0"/>
              <a:t>ا</a:t>
            </a:r>
            <a:r>
              <a:rPr lang="en-US" sz="2000" dirty="0" smtClean="0"/>
              <a:t>؟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94" y="4339237"/>
            <a:ext cx="4353089" cy="9041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315" y="5251190"/>
            <a:ext cx="1141801" cy="5474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22727" y="1957511"/>
            <a:ext cx="386516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في</a:t>
            </a:r>
            <a:r>
              <a:rPr lang="ar-IQ" dirty="0"/>
              <a:t> </a:t>
            </a:r>
            <a:r>
              <a:rPr lang="ar-IQ" dirty="0" smtClean="0"/>
              <a:t>هذه ال</a:t>
            </a:r>
            <a:r>
              <a:rPr lang="en-US" dirty="0" err="1" smtClean="0"/>
              <a:t>حالة</a:t>
            </a:r>
            <a:r>
              <a:rPr lang="en-US" dirty="0" smtClean="0"/>
              <a:t> س</a:t>
            </a:r>
            <a:r>
              <a:rPr lang="ar-IQ" dirty="0" smtClean="0"/>
              <a:t>ن</a:t>
            </a:r>
            <a:r>
              <a:rPr lang="en-US" dirty="0" err="1" smtClean="0"/>
              <a:t>ستخدم</a:t>
            </a:r>
            <a:r>
              <a:rPr lang="en-US" dirty="0" smtClean="0"/>
              <a:t> </a:t>
            </a:r>
            <a:r>
              <a:rPr lang="ar-IQ" dirty="0" smtClean="0"/>
              <a:t> ام السحورة </a:t>
            </a:r>
            <a:r>
              <a:rPr lang="en-US" dirty="0" err="1" smtClean="0"/>
              <a:t>كنقطة</a:t>
            </a:r>
            <a:r>
              <a:rPr lang="en-US" dirty="0" smtClean="0"/>
              <a:t> </a:t>
            </a:r>
            <a:r>
              <a:rPr lang="en-US" dirty="0" err="1"/>
              <a:t>الأصل</a:t>
            </a:r>
            <a:r>
              <a:rPr lang="en-US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893" y="1590401"/>
            <a:ext cx="6391538" cy="42846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154" y="2799303"/>
            <a:ext cx="4286429" cy="126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34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13899" y="43672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6171" y="643038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6840" y="36576"/>
            <a:ext cx="696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Chapter 2</a:t>
            </a:r>
            <a:r>
              <a:rPr lang="en-GB" sz="2400" b="1" dirty="0"/>
              <a:t>. Mechanics of Rigid Bodies: Planar Motion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4442" y="52496"/>
            <a:ext cx="329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Theoretical </a:t>
            </a:r>
            <a:r>
              <a:rPr lang="en-GB" sz="2400" b="1" dirty="0" smtClean="0"/>
              <a:t>Physics</a:t>
            </a:r>
            <a:r>
              <a:rPr lang="en-US" sz="2400" b="1" dirty="0" smtClean="0"/>
              <a:t>: 302</a:t>
            </a:r>
            <a:endParaRPr lang="en-GB" sz="24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8414814" y="6465534"/>
            <a:ext cx="2790000" cy="365125"/>
          </a:xfrm>
        </p:spPr>
        <p:txBody>
          <a:bodyPr/>
          <a:lstStyle/>
          <a:p>
            <a:fld id="{28A17755-FF03-4D8F-84E3-395379BBB226}" type="datetime4">
              <a:rPr lang="en-GB" sz="2400" b="1" smtClean="0">
                <a:solidFill>
                  <a:schemeClr val="tx1"/>
                </a:solidFill>
              </a:rPr>
              <a:t>22 November 2023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013750" y="6465534"/>
            <a:ext cx="600501" cy="365125"/>
          </a:xfrm>
        </p:spPr>
        <p:txBody>
          <a:bodyPr/>
          <a:lstStyle/>
          <a:p>
            <a:fld id="{27745B9E-58DD-41BB-99D9-B476307CBB4A}" type="slidenum">
              <a:rPr lang="en-GB" sz="2400" b="1" smtClean="0">
                <a:solidFill>
                  <a:schemeClr val="tx1"/>
                </a:solidFill>
              </a:rPr>
              <a:pPr/>
              <a:t>6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798" y="6396062"/>
            <a:ext cx="339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Mohanned</a:t>
            </a:r>
            <a:r>
              <a:rPr lang="en-US" sz="2400" b="1" dirty="0" smtClean="0"/>
              <a:t> Al-</a:t>
            </a:r>
            <a:r>
              <a:rPr lang="en-US" sz="2400" b="1" dirty="0" err="1" smtClean="0"/>
              <a:t>Anber</a:t>
            </a:r>
            <a:endParaRPr lang="en-GB" sz="2400" b="1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2696862" y="3216374"/>
            <a:ext cx="5773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University of BASRAH – Physics Department</a:t>
            </a:r>
            <a:endParaRPr lang="en-GB" sz="2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42" y="1763269"/>
            <a:ext cx="1881901" cy="9580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600" y="1706832"/>
            <a:ext cx="3178303" cy="10417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43" y="3486764"/>
            <a:ext cx="2080120" cy="11044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9844" y="3600310"/>
            <a:ext cx="1402042" cy="953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0670" y="1652985"/>
            <a:ext cx="6590743" cy="473300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73700" y="636358"/>
            <a:ext cx="11618299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en-US" sz="2400" dirty="0" err="1" smtClean="0"/>
              <a:t>جبل</a:t>
            </a:r>
            <a:r>
              <a:rPr lang="en-US" sz="2400" dirty="0" smtClean="0"/>
              <a:t> </a:t>
            </a:r>
            <a:r>
              <a:rPr lang="en-US" sz="2400" dirty="0" err="1" smtClean="0"/>
              <a:t>فوجي</a:t>
            </a:r>
            <a:r>
              <a:rPr lang="ar-IQ" sz="2400" dirty="0" smtClean="0"/>
              <a:t> (</a:t>
            </a:r>
            <a:r>
              <a:rPr lang="en-US" sz="2400" dirty="0"/>
              <a:t>Mount </a:t>
            </a:r>
            <a:r>
              <a:rPr lang="en-US" sz="2400" dirty="0" smtClean="0"/>
              <a:t>Fuji</a:t>
            </a:r>
            <a:r>
              <a:rPr lang="ar-IQ" sz="2400" dirty="0" smtClean="0"/>
              <a:t>)</a:t>
            </a:r>
            <a:r>
              <a:rPr lang="en-US" sz="2400" dirty="0" smtClean="0"/>
              <a:t> </a:t>
            </a:r>
            <a:r>
              <a:rPr lang="en-US" sz="2400" dirty="0" err="1" smtClean="0"/>
              <a:t>له</a:t>
            </a:r>
            <a:r>
              <a:rPr lang="en-US" sz="2400" dirty="0" smtClean="0"/>
              <a:t> </a:t>
            </a:r>
            <a:r>
              <a:rPr lang="en-US" sz="2400" dirty="0" err="1"/>
              <a:t>شكل</a:t>
            </a:r>
            <a:r>
              <a:rPr lang="en-US" sz="2400" dirty="0"/>
              <a:t> </a:t>
            </a:r>
            <a:r>
              <a:rPr lang="en-US" sz="2400" dirty="0" err="1"/>
              <a:t>مخروطي</a:t>
            </a:r>
            <a:r>
              <a:rPr lang="en-US" sz="2400" dirty="0"/>
              <a:t> </a:t>
            </a:r>
            <a:r>
              <a:rPr lang="en-US" sz="2400" dirty="0" err="1"/>
              <a:t>تقريبًا</a:t>
            </a:r>
            <a:r>
              <a:rPr lang="en-US" sz="2400" dirty="0"/>
              <a:t>. </a:t>
            </a:r>
            <a:r>
              <a:rPr lang="en-US" sz="2400" dirty="0" err="1"/>
              <a:t>وقياس</a:t>
            </a:r>
            <a:r>
              <a:rPr lang="en-US" sz="2400" dirty="0"/>
              <a:t> </a:t>
            </a:r>
            <a:r>
              <a:rPr lang="en-US" sz="2400" dirty="0" err="1"/>
              <a:t>نصف</a:t>
            </a:r>
            <a:r>
              <a:rPr lang="en-US" sz="2400" dirty="0"/>
              <a:t> </a:t>
            </a:r>
            <a:r>
              <a:rPr lang="en-US" sz="2400" dirty="0" err="1"/>
              <a:t>الزاوية</a:t>
            </a:r>
            <a:r>
              <a:rPr lang="en-US" sz="2400" dirty="0"/>
              <a:t> </a:t>
            </a:r>
            <a:r>
              <a:rPr lang="en-US" sz="2400" dirty="0" err="1"/>
              <a:t>عند</a:t>
            </a:r>
            <a:r>
              <a:rPr lang="en-US" sz="2400" dirty="0"/>
              <a:t> </a:t>
            </a:r>
            <a:r>
              <a:rPr lang="en-US" sz="2400" dirty="0" err="1"/>
              <a:t>قمة</a:t>
            </a:r>
            <a:r>
              <a:rPr lang="en-US" sz="2400" dirty="0"/>
              <a:t> </a:t>
            </a:r>
            <a:r>
              <a:rPr lang="en-US" sz="2400" dirty="0" err="1"/>
              <a:t>هذا</a:t>
            </a:r>
            <a:r>
              <a:rPr lang="en-US" sz="2400" dirty="0"/>
              <a:t> </a:t>
            </a:r>
            <a:r>
              <a:rPr lang="en-US" sz="2400" dirty="0" smtClean="0"/>
              <a:t>المخروط65 </a:t>
            </a:r>
            <a:r>
              <a:rPr lang="ar-IQ" sz="2400" dirty="0" smtClean="0"/>
              <a:t> د</a:t>
            </a:r>
            <a:r>
              <a:rPr lang="en-US" sz="2400" dirty="0" err="1" smtClean="0"/>
              <a:t>رجة</a:t>
            </a:r>
            <a:r>
              <a:rPr lang="en-US" sz="2400" dirty="0"/>
              <a:t>، </a:t>
            </a:r>
            <a:r>
              <a:rPr lang="en-US" sz="2400" dirty="0" err="1"/>
              <a:t>وارتفاع</a:t>
            </a:r>
            <a:r>
              <a:rPr lang="en-US" sz="2400" dirty="0"/>
              <a:t> </a:t>
            </a:r>
            <a:r>
              <a:rPr lang="en-US" sz="2400" dirty="0" err="1"/>
              <a:t>القمة</a:t>
            </a:r>
            <a:r>
              <a:rPr lang="en-US" sz="2400" dirty="0"/>
              <a:t> </a:t>
            </a:r>
            <a:r>
              <a:rPr lang="ar-IQ" sz="2400" dirty="0" smtClean="0"/>
              <a:t>(</a:t>
            </a:r>
            <a:r>
              <a:rPr lang="en-US" sz="2400" dirty="0" smtClean="0"/>
              <a:t>3800m</a:t>
            </a:r>
            <a:r>
              <a:rPr lang="ar-IQ" sz="2400" dirty="0" smtClean="0"/>
              <a:t>)</a:t>
            </a:r>
            <a:r>
              <a:rPr lang="en-US" sz="2400" dirty="0" smtClean="0"/>
              <a:t>.</a:t>
            </a:r>
            <a:r>
              <a:rPr lang="ar-IQ" sz="2400" dirty="0" smtClean="0"/>
              <a:t> </a:t>
            </a:r>
            <a:r>
              <a:rPr lang="en-US" sz="2400" dirty="0" err="1" smtClean="0"/>
              <a:t>في</a:t>
            </a:r>
            <a:r>
              <a:rPr lang="en-US" sz="2400" dirty="0" smtClean="0"/>
              <a:t> </a:t>
            </a:r>
            <a:r>
              <a:rPr lang="en-US" sz="2400" dirty="0" err="1"/>
              <a:t>أي</a:t>
            </a:r>
            <a:r>
              <a:rPr lang="en-US" sz="2400" dirty="0"/>
              <a:t> </a:t>
            </a:r>
            <a:r>
              <a:rPr lang="en-US" sz="2400" dirty="0" err="1"/>
              <a:t>ارتفاع</a:t>
            </a:r>
            <a:r>
              <a:rPr lang="en-US" sz="2400" dirty="0"/>
              <a:t> يقع مركز </a:t>
            </a:r>
            <a:r>
              <a:rPr lang="en-US" sz="2400" dirty="0" err="1"/>
              <a:t>الكتلة</a:t>
            </a:r>
            <a:r>
              <a:rPr lang="en-US" sz="2400" dirty="0"/>
              <a:t>؟ </a:t>
            </a:r>
            <a:r>
              <a:rPr lang="en-US" sz="2400" dirty="0" err="1"/>
              <a:t>افترض</a:t>
            </a:r>
            <a:r>
              <a:rPr lang="en-US" sz="2400" dirty="0"/>
              <a:t> </a:t>
            </a:r>
            <a:r>
              <a:rPr lang="en-US" sz="2400" dirty="0" err="1"/>
              <a:t>أن</a:t>
            </a:r>
            <a:r>
              <a:rPr lang="en-US" sz="2400" dirty="0"/>
              <a:t> </a:t>
            </a:r>
            <a:r>
              <a:rPr lang="en-US" sz="2400" dirty="0" err="1"/>
              <a:t>المادة</a:t>
            </a:r>
            <a:r>
              <a:rPr lang="en-US" sz="2400" dirty="0"/>
              <a:t> </a:t>
            </a:r>
            <a:r>
              <a:rPr lang="en-US" sz="2400" dirty="0" err="1"/>
              <a:t>الموجودة</a:t>
            </a:r>
            <a:r>
              <a:rPr lang="en-US" sz="2400" dirty="0"/>
              <a:t> </a:t>
            </a:r>
            <a:r>
              <a:rPr lang="en-US" sz="2400" dirty="0" err="1"/>
              <a:t>في</a:t>
            </a:r>
            <a:r>
              <a:rPr lang="en-US" sz="2400" dirty="0"/>
              <a:t> </a:t>
            </a:r>
            <a:r>
              <a:rPr lang="en-US" sz="2400" dirty="0" err="1"/>
              <a:t>جبل</a:t>
            </a:r>
            <a:r>
              <a:rPr lang="en-US" sz="2400" dirty="0"/>
              <a:t> </a:t>
            </a:r>
            <a:r>
              <a:rPr lang="en-US" sz="2400" dirty="0" err="1"/>
              <a:t>فوجي</a:t>
            </a:r>
            <a:r>
              <a:rPr lang="en-US" sz="2400" dirty="0"/>
              <a:t> </a:t>
            </a:r>
            <a:r>
              <a:rPr lang="en-US" sz="2400" dirty="0" err="1"/>
              <a:t>لها</a:t>
            </a:r>
            <a:r>
              <a:rPr lang="en-US" sz="2400" dirty="0"/>
              <a:t> </a:t>
            </a:r>
            <a:r>
              <a:rPr lang="en-US" sz="2400" dirty="0" err="1"/>
              <a:t>كثافة</a:t>
            </a:r>
            <a:r>
              <a:rPr lang="en-US" sz="2400" dirty="0"/>
              <a:t> </a:t>
            </a:r>
            <a:r>
              <a:rPr lang="ar-IQ" sz="2400" dirty="0" smtClean="0"/>
              <a:t>منتظمة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5538" y="2339473"/>
            <a:ext cx="2009775" cy="24288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7630" y="1762799"/>
            <a:ext cx="1884647" cy="4751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7630" y="2380159"/>
            <a:ext cx="2612810" cy="3842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0890" y="2906635"/>
            <a:ext cx="1251476" cy="6839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0251" y="4124528"/>
            <a:ext cx="1219200" cy="4667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7588" y="4842440"/>
            <a:ext cx="4355067" cy="78818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623" y="5663659"/>
            <a:ext cx="3850175" cy="644315"/>
          </a:xfrm>
          <a:prstGeom prst="rect">
            <a:avLst/>
          </a:prstGeom>
        </p:spPr>
      </p:pic>
      <p:sp>
        <p:nvSpPr>
          <p:cNvPr id="31" name="Rounded Rectangular Callout 30"/>
          <p:cNvSpPr/>
          <p:nvPr/>
        </p:nvSpPr>
        <p:spPr>
          <a:xfrm>
            <a:off x="3677130" y="3614851"/>
            <a:ext cx="295694" cy="337223"/>
          </a:xfrm>
          <a:prstGeom prst="wedgeRoundRectCallout">
            <a:avLst>
              <a:gd name="adj1" fmla="val 1044715"/>
              <a:gd name="adj2" fmla="val 136407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>
            <a:off x="8347400" y="2380159"/>
            <a:ext cx="626964" cy="2469384"/>
          </a:xfrm>
          <a:prstGeom prst="leftBrace">
            <a:avLst>
              <a:gd name="adj1" fmla="val 22712"/>
              <a:gd name="adj2" fmla="val 72426"/>
            </a:avLst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4351196" y="1850887"/>
            <a:ext cx="451480" cy="8306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525793" y="1874294"/>
            <a:ext cx="337298" cy="6590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371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13899" y="43672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6171" y="643038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6840" y="36576"/>
            <a:ext cx="696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Chapter 2</a:t>
            </a:r>
            <a:r>
              <a:rPr lang="en-GB" sz="2400" b="1" dirty="0"/>
              <a:t>. Mechanics of Rigid Bodies: Planar Motion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4442" y="52496"/>
            <a:ext cx="329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Theoretical </a:t>
            </a:r>
            <a:r>
              <a:rPr lang="en-GB" sz="2400" b="1" dirty="0" smtClean="0"/>
              <a:t>Physics</a:t>
            </a:r>
            <a:r>
              <a:rPr lang="en-US" sz="2400" b="1" dirty="0" smtClean="0"/>
              <a:t>: 302</a:t>
            </a:r>
            <a:endParaRPr lang="en-GB" sz="24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8414814" y="6465534"/>
            <a:ext cx="2790000" cy="365125"/>
          </a:xfrm>
        </p:spPr>
        <p:txBody>
          <a:bodyPr/>
          <a:lstStyle/>
          <a:p>
            <a:fld id="{28A17755-FF03-4D8F-84E3-395379BBB226}" type="datetime4">
              <a:rPr lang="en-GB" sz="2400" b="1" smtClean="0">
                <a:solidFill>
                  <a:schemeClr val="tx1"/>
                </a:solidFill>
              </a:rPr>
              <a:t>22 November 2023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013750" y="6465534"/>
            <a:ext cx="600501" cy="365125"/>
          </a:xfrm>
        </p:spPr>
        <p:txBody>
          <a:bodyPr/>
          <a:lstStyle/>
          <a:p>
            <a:fld id="{27745B9E-58DD-41BB-99D9-B476307CBB4A}" type="slidenum">
              <a:rPr lang="en-GB" sz="2400" b="1" smtClean="0">
                <a:solidFill>
                  <a:schemeClr val="tx1"/>
                </a:solidFill>
              </a:rPr>
              <a:pPr/>
              <a:t>7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798" y="6396062"/>
            <a:ext cx="339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Mohanned</a:t>
            </a:r>
            <a:r>
              <a:rPr lang="en-US" sz="2400" b="1" dirty="0" smtClean="0"/>
              <a:t> Al-</a:t>
            </a:r>
            <a:r>
              <a:rPr lang="en-US" sz="2400" b="1" dirty="0" err="1" smtClean="0"/>
              <a:t>Anber</a:t>
            </a:r>
            <a:endParaRPr lang="en-GB" sz="2400" b="1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2696862" y="3216374"/>
            <a:ext cx="5773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University of BASRAH – Physics Department</a:t>
            </a:r>
            <a:endParaRPr lang="en-GB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688013" y="588855"/>
            <a:ext cx="111173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en-US" sz="2400" dirty="0" err="1" smtClean="0"/>
              <a:t>قرص</a:t>
            </a:r>
            <a:r>
              <a:rPr lang="en-US" sz="2400" dirty="0" smtClean="0"/>
              <a:t> </a:t>
            </a:r>
            <a:r>
              <a:rPr lang="ar-IQ" sz="2400" dirty="0" smtClean="0"/>
              <a:t>منتظم </a:t>
            </a:r>
            <a:r>
              <a:rPr lang="en-US" sz="2400" dirty="0" err="1" smtClean="0"/>
              <a:t>نصف</a:t>
            </a:r>
            <a:r>
              <a:rPr lang="en-US" sz="2400" dirty="0" smtClean="0"/>
              <a:t> </a:t>
            </a:r>
            <a:r>
              <a:rPr lang="en-US" sz="2400" dirty="0" err="1"/>
              <a:t>قطره</a:t>
            </a:r>
            <a:r>
              <a:rPr lang="en-US" sz="2400" dirty="0"/>
              <a:t> R، </a:t>
            </a:r>
            <a:r>
              <a:rPr lang="en-US" sz="2400" dirty="0" err="1"/>
              <a:t>يتم</a:t>
            </a:r>
            <a:r>
              <a:rPr lang="en-US" sz="2400" dirty="0"/>
              <a:t> </a:t>
            </a:r>
            <a:r>
              <a:rPr lang="en-US" sz="2400" dirty="0" err="1"/>
              <a:t>قطع</a:t>
            </a:r>
            <a:r>
              <a:rPr lang="en-US" sz="2400" dirty="0"/>
              <a:t> </a:t>
            </a:r>
            <a:r>
              <a:rPr lang="en-US" sz="2400" dirty="0" err="1"/>
              <a:t>قرص</a:t>
            </a:r>
            <a:r>
              <a:rPr lang="en-US" sz="2400" dirty="0"/>
              <a:t> </a:t>
            </a:r>
            <a:r>
              <a:rPr lang="en-US" sz="2400" dirty="0" err="1"/>
              <a:t>صغير</a:t>
            </a:r>
            <a:r>
              <a:rPr lang="en-US" sz="2400" dirty="0"/>
              <a:t> </a:t>
            </a:r>
            <a:r>
              <a:rPr lang="en-US" sz="2400" dirty="0" err="1"/>
              <a:t>نصف</a:t>
            </a:r>
            <a:r>
              <a:rPr lang="en-US" sz="2400" dirty="0"/>
              <a:t> </a:t>
            </a:r>
            <a:r>
              <a:rPr lang="en-US" sz="2400" dirty="0" err="1"/>
              <a:t>قطره</a:t>
            </a:r>
            <a:r>
              <a:rPr lang="en-US" sz="2400" dirty="0"/>
              <a:t> R/2 </a:t>
            </a:r>
            <a:r>
              <a:rPr lang="ar-IQ" sz="2400" dirty="0" smtClean="0"/>
              <a:t> </a:t>
            </a:r>
            <a:r>
              <a:rPr lang="en-US" sz="2400" dirty="0" err="1" smtClean="0"/>
              <a:t>وإزالته</a:t>
            </a:r>
            <a:r>
              <a:rPr lang="en-US" sz="2400" dirty="0" smtClean="0"/>
              <a:t> </a:t>
            </a:r>
            <a:r>
              <a:rPr lang="en-US" sz="2400" dirty="0" err="1"/>
              <a:t>كما</a:t>
            </a:r>
            <a:r>
              <a:rPr lang="en-US" sz="2400" dirty="0"/>
              <a:t> </a:t>
            </a:r>
            <a:r>
              <a:rPr lang="en-US" sz="2400" dirty="0" err="1"/>
              <a:t>هو</a:t>
            </a:r>
            <a:r>
              <a:rPr lang="en-US" sz="2400" dirty="0"/>
              <a:t> </a:t>
            </a:r>
            <a:r>
              <a:rPr lang="en-US" sz="2400" dirty="0" err="1"/>
              <a:t>موضح</a:t>
            </a:r>
            <a:r>
              <a:rPr lang="en-US" sz="2400" dirty="0"/>
              <a:t> </a:t>
            </a:r>
            <a:r>
              <a:rPr lang="en-US" sz="2400" dirty="0" err="1"/>
              <a:t>في</a:t>
            </a:r>
            <a:r>
              <a:rPr lang="en-US" sz="2400" dirty="0"/>
              <a:t> </a:t>
            </a:r>
            <a:r>
              <a:rPr lang="en-US" sz="2400" dirty="0" err="1"/>
              <a:t>الرسم</a:t>
            </a:r>
            <a:r>
              <a:rPr lang="en-US" sz="2400" dirty="0"/>
              <a:t> </a:t>
            </a:r>
            <a:r>
              <a:rPr lang="en-US" sz="2400" dirty="0" err="1"/>
              <a:t>التخطيطي</a:t>
            </a:r>
            <a:r>
              <a:rPr lang="en-US" sz="2400" dirty="0"/>
              <a:t>. </a:t>
            </a:r>
            <a:r>
              <a:rPr lang="en-US" sz="2400" dirty="0" err="1"/>
              <a:t>أوجد</a:t>
            </a:r>
            <a:r>
              <a:rPr lang="en-US" sz="2400" dirty="0"/>
              <a:t> مركز </a:t>
            </a:r>
            <a:r>
              <a:rPr lang="en-US" sz="2400" dirty="0" err="1"/>
              <a:t>كتلة</a:t>
            </a:r>
            <a:r>
              <a:rPr lang="en-US" sz="2400" dirty="0"/>
              <a:t> </a:t>
            </a:r>
            <a:r>
              <a:rPr lang="en-US" sz="2400" dirty="0" err="1"/>
              <a:t>الجزء</a:t>
            </a:r>
            <a:r>
              <a:rPr lang="en-US" sz="2400" dirty="0"/>
              <a:t> </a:t>
            </a:r>
            <a:r>
              <a:rPr lang="en-US" sz="2400" dirty="0" err="1"/>
              <a:t>المتبقي</a:t>
            </a:r>
            <a:r>
              <a:rPr lang="en-US" sz="2400" dirty="0"/>
              <a:t> </a:t>
            </a:r>
            <a:r>
              <a:rPr lang="en-US" sz="2400" dirty="0" err="1"/>
              <a:t>من</a:t>
            </a:r>
            <a:r>
              <a:rPr lang="en-US" sz="2400" dirty="0"/>
              <a:t> </a:t>
            </a:r>
            <a:r>
              <a:rPr lang="en-US" sz="2400" dirty="0" err="1" smtClean="0"/>
              <a:t>القرص</a:t>
            </a:r>
            <a:r>
              <a:rPr lang="ar-IQ" sz="2400" dirty="0" smtClean="0"/>
              <a:t>؟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564" y="3010918"/>
            <a:ext cx="7248010" cy="33616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16457" y="2206004"/>
            <a:ext cx="940984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en-US" dirty="0" err="1"/>
              <a:t>يجب</a:t>
            </a:r>
            <a:r>
              <a:rPr lang="en-US" dirty="0"/>
              <a:t> </a:t>
            </a:r>
            <a:r>
              <a:rPr lang="en-US" dirty="0" err="1"/>
              <a:t>أن</a:t>
            </a:r>
            <a:r>
              <a:rPr lang="en-US" dirty="0"/>
              <a:t> </a:t>
            </a:r>
            <a:r>
              <a:rPr lang="en-US" dirty="0" err="1"/>
              <a:t>يكون</a:t>
            </a:r>
            <a:r>
              <a:rPr lang="en-US" dirty="0"/>
              <a:t> مركز </a:t>
            </a:r>
            <a:r>
              <a:rPr lang="en-US" dirty="0" err="1"/>
              <a:t>الكتلة</a:t>
            </a:r>
            <a:r>
              <a:rPr lang="en-US" dirty="0"/>
              <a:t> </a:t>
            </a:r>
            <a:r>
              <a:rPr lang="en-US" dirty="0" err="1"/>
              <a:t>للجزء</a:t>
            </a:r>
            <a:r>
              <a:rPr lang="en-US" dirty="0"/>
              <a:t> </a:t>
            </a:r>
            <a:r>
              <a:rPr lang="en-US" dirty="0" err="1"/>
              <a:t>المتبقي</a:t>
            </a:r>
            <a:r>
              <a:rPr lang="en-US" dirty="0"/>
              <a:t> </a:t>
            </a:r>
            <a:r>
              <a:rPr lang="en-US" dirty="0" err="1"/>
              <a:t>من</a:t>
            </a:r>
            <a:r>
              <a:rPr lang="en-US" dirty="0"/>
              <a:t> </a:t>
            </a:r>
            <a:r>
              <a:rPr lang="en-US" dirty="0" err="1"/>
              <a:t>القرص</a:t>
            </a:r>
            <a:r>
              <a:rPr lang="en-US" dirty="0"/>
              <a:t> على </a:t>
            </a:r>
            <a:r>
              <a:rPr lang="en-US" dirty="0" err="1"/>
              <a:t>يسار</a:t>
            </a:r>
            <a:r>
              <a:rPr lang="en-US" dirty="0"/>
              <a:t> </a:t>
            </a:r>
            <a:r>
              <a:rPr lang="en-US" dirty="0" err="1"/>
              <a:t>نقطة</a:t>
            </a:r>
            <a:r>
              <a:rPr lang="en-US" dirty="0"/>
              <a:t> </a:t>
            </a:r>
            <a:r>
              <a:rPr lang="en-US" dirty="0" err="1" smtClean="0"/>
              <a:t>الأصل</a:t>
            </a:r>
            <a:r>
              <a:rPr lang="en-US" dirty="0" smtClean="0"/>
              <a:t>، </a:t>
            </a:r>
            <a:r>
              <a:rPr lang="en-US" dirty="0"/>
              <a:t>على </a:t>
            </a:r>
            <a:r>
              <a:rPr lang="en-US" dirty="0" err="1" smtClean="0"/>
              <a:t>مسافة</a:t>
            </a:r>
            <a:r>
              <a:rPr lang="ar-IQ" dirty="0" smtClean="0"/>
              <a:t> (</a:t>
            </a:r>
            <a:r>
              <a:rPr lang="en-US" dirty="0"/>
              <a:t>x</a:t>
            </a:r>
            <a:r>
              <a:rPr lang="ar-IQ" dirty="0" smtClean="0"/>
              <a:t>)</a:t>
            </a:r>
            <a:r>
              <a:rPr lang="en-US" dirty="0" smtClean="0"/>
              <a:t>. </a:t>
            </a:r>
            <a:r>
              <a:rPr lang="en-US" dirty="0" err="1"/>
              <a:t>يمكننا</a:t>
            </a:r>
            <a:r>
              <a:rPr lang="en-US" dirty="0"/>
              <a:t> </a:t>
            </a:r>
            <a:r>
              <a:rPr lang="en-US" dirty="0" err="1"/>
              <a:t>أن</a:t>
            </a:r>
            <a:r>
              <a:rPr lang="en-US" dirty="0"/>
              <a:t> </a:t>
            </a:r>
            <a:r>
              <a:rPr lang="en-US" dirty="0" err="1"/>
              <a:t>نكتب</a:t>
            </a:r>
            <a:r>
              <a:rPr lang="en-US" dirty="0"/>
              <a:t> </a:t>
            </a:r>
            <a:r>
              <a:rPr lang="en-US" dirty="0" err="1"/>
              <a:t>من</a:t>
            </a:r>
            <a:r>
              <a:rPr lang="en-US" dirty="0"/>
              <a:t> </a:t>
            </a:r>
            <a:r>
              <a:rPr lang="en-US" dirty="0" err="1"/>
              <a:t>مبدأ</a:t>
            </a:r>
            <a:r>
              <a:rPr lang="en-US" dirty="0"/>
              <a:t> </a:t>
            </a:r>
            <a:r>
              <a:rPr lang="ar-IQ" dirty="0" smtClean="0"/>
              <a:t>العزوم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85257" y="1477702"/>
            <a:ext cx="1022005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en-US" dirty="0" err="1"/>
              <a:t>لنفترض</a:t>
            </a:r>
            <a:r>
              <a:rPr lang="en-US" dirty="0"/>
              <a:t> </a:t>
            </a:r>
            <a:r>
              <a:rPr lang="en-US" dirty="0" err="1"/>
              <a:t>أن</a:t>
            </a:r>
            <a:r>
              <a:rPr lang="en-US" dirty="0"/>
              <a:t> </a:t>
            </a:r>
            <a:r>
              <a:rPr lang="en-US" dirty="0" err="1"/>
              <a:t>كتلة</a:t>
            </a:r>
            <a:r>
              <a:rPr lang="en-US" dirty="0"/>
              <a:t> </a:t>
            </a:r>
            <a:r>
              <a:rPr lang="en-US" dirty="0" err="1"/>
              <a:t>القرص</a:t>
            </a:r>
            <a:r>
              <a:rPr lang="en-US" dirty="0"/>
              <a:t> </a:t>
            </a:r>
            <a:r>
              <a:rPr lang="en-US" dirty="0" err="1"/>
              <a:t>الكامل</a:t>
            </a:r>
            <a:r>
              <a:rPr lang="en-US" dirty="0"/>
              <a:t> </a:t>
            </a:r>
            <a:r>
              <a:rPr lang="en-US" dirty="0" err="1"/>
              <a:t>غير</a:t>
            </a:r>
            <a:r>
              <a:rPr lang="en-US" dirty="0"/>
              <a:t> </a:t>
            </a:r>
            <a:r>
              <a:rPr lang="en-US" dirty="0" err="1"/>
              <a:t>المقطوع</a:t>
            </a:r>
            <a:r>
              <a:rPr lang="en-US" dirty="0"/>
              <a:t> </a:t>
            </a:r>
            <a:r>
              <a:rPr lang="en-US" dirty="0" err="1"/>
              <a:t>هي</a:t>
            </a:r>
            <a:r>
              <a:rPr lang="ar-IQ" dirty="0"/>
              <a:t> (</a:t>
            </a:r>
            <a:r>
              <a:rPr lang="en-US" dirty="0"/>
              <a:t>M</a:t>
            </a:r>
            <a:r>
              <a:rPr lang="ar-IQ" dirty="0"/>
              <a:t>)</a:t>
            </a:r>
            <a:r>
              <a:rPr lang="en-US" dirty="0"/>
              <a:t>. </a:t>
            </a:r>
            <a:r>
              <a:rPr lang="en-US" dirty="0" err="1"/>
              <a:t>وسيكون</a:t>
            </a:r>
            <a:r>
              <a:rPr lang="en-US" dirty="0"/>
              <a:t> </a:t>
            </a:r>
            <a:r>
              <a:rPr lang="en-US" dirty="0" err="1"/>
              <a:t>مركز</a:t>
            </a:r>
            <a:r>
              <a:rPr lang="en-US" dirty="0"/>
              <a:t> </a:t>
            </a:r>
            <a:r>
              <a:rPr lang="en-US" dirty="0" err="1"/>
              <a:t>كتلته</a:t>
            </a:r>
            <a:r>
              <a:rPr lang="en-US" dirty="0"/>
              <a:t> </a:t>
            </a:r>
            <a:r>
              <a:rPr lang="en-US" dirty="0" err="1"/>
              <a:t>عند</a:t>
            </a:r>
            <a:r>
              <a:rPr lang="en-US" dirty="0"/>
              <a:t> </a:t>
            </a:r>
            <a:r>
              <a:rPr lang="en-US" dirty="0" err="1"/>
              <a:t>المركز</a:t>
            </a:r>
            <a:r>
              <a:rPr lang="en-US" dirty="0"/>
              <a:t> </a:t>
            </a:r>
            <a:r>
              <a:rPr lang="en-US" dirty="0" err="1"/>
              <a:t>الهندسي</a:t>
            </a:r>
            <a:r>
              <a:rPr lang="en-US" dirty="0"/>
              <a:t> </a:t>
            </a:r>
            <a:r>
              <a:rPr lang="en-US" dirty="0" err="1"/>
              <a:t>للقرص</a:t>
            </a:r>
            <a:r>
              <a:rPr lang="en-US" dirty="0"/>
              <a:t> </a:t>
            </a:r>
            <a:r>
              <a:rPr lang="en-US" dirty="0" err="1"/>
              <a:t>الذي</a:t>
            </a:r>
            <a:r>
              <a:rPr lang="en-US" dirty="0"/>
              <a:t> </a:t>
            </a:r>
            <a:r>
              <a:rPr lang="en-US" dirty="0" err="1"/>
              <a:t>يتطابق</a:t>
            </a:r>
            <a:r>
              <a:rPr lang="en-US" dirty="0"/>
              <a:t> </a:t>
            </a:r>
            <a:r>
              <a:rPr lang="en-US" dirty="0" err="1"/>
              <a:t>معه</a:t>
            </a:r>
            <a:r>
              <a:rPr lang="en-US" dirty="0"/>
              <a:t> </a:t>
            </a:r>
            <a:r>
              <a:rPr lang="en-US" dirty="0" err="1"/>
              <a:t>نقطة</a:t>
            </a:r>
            <a:r>
              <a:rPr lang="en-US" dirty="0"/>
              <a:t> </a:t>
            </a:r>
            <a:r>
              <a:rPr lang="en-US" dirty="0" err="1"/>
              <a:t>الأصل</a:t>
            </a:r>
            <a:r>
              <a:rPr lang="en-US" dirty="0"/>
              <a:t>.</a:t>
            </a:r>
          </a:p>
          <a:p>
            <a:pPr algn="r" rtl="1"/>
            <a:r>
              <a:rPr lang="en-US" dirty="0" err="1"/>
              <a:t>ولتكن</a:t>
            </a:r>
            <a:r>
              <a:rPr lang="en-US" dirty="0"/>
              <a:t> </a:t>
            </a:r>
            <a:r>
              <a:rPr lang="en-US" dirty="0" err="1"/>
              <a:t>كتلة</a:t>
            </a:r>
            <a:r>
              <a:rPr lang="en-US" dirty="0"/>
              <a:t> </a:t>
            </a:r>
            <a:r>
              <a:rPr lang="en-US" dirty="0" err="1"/>
              <a:t>القرص</a:t>
            </a:r>
            <a:r>
              <a:rPr lang="en-US" dirty="0"/>
              <a:t> </a:t>
            </a:r>
            <a:r>
              <a:rPr lang="en-US" dirty="0" err="1"/>
              <a:t>الصغير</a:t>
            </a:r>
            <a:r>
              <a:rPr lang="en-US" dirty="0"/>
              <a:t> </a:t>
            </a:r>
            <a:r>
              <a:rPr lang="en-US" dirty="0" err="1"/>
              <a:t>المقطوع</a:t>
            </a:r>
            <a:r>
              <a:rPr lang="en-US" dirty="0"/>
              <a:t> </a:t>
            </a:r>
            <a:r>
              <a:rPr lang="en-US" dirty="0" err="1"/>
              <a:t>والمزال</a:t>
            </a:r>
            <a:r>
              <a:rPr lang="en-US" dirty="0"/>
              <a:t> </a:t>
            </a:r>
            <a:r>
              <a:rPr lang="ar-IQ" dirty="0"/>
              <a:t>(</a:t>
            </a:r>
            <a:r>
              <a:rPr lang="en-US" dirty="0"/>
              <a:t>m</a:t>
            </a:r>
            <a:r>
              <a:rPr lang="ar-IQ" dirty="0"/>
              <a:t>) </a:t>
            </a:r>
            <a:r>
              <a:rPr lang="en-US" dirty="0" err="1"/>
              <a:t>ويكون</a:t>
            </a:r>
            <a:r>
              <a:rPr lang="en-US" dirty="0"/>
              <a:t> </a:t>
            </a:r>
            <a:r>
              <a:rPr lang="en-US" dirty="0" err="1"/>
              <a:t>مركز</a:t>
            </a:r>
            <a:r>
              <a:rPr lang="en-US" dirty="0"/>
              <a:t> </a:t>
            </a:r>
            <a:r>
              <a:rPr lang="en-US" dirty="0" err="1"/>
              <a:t>كتلته</a:t>
            </a:r>
            <a:r>
              <a:rPr lang="en-US" dirty="0"/>
              <a:t> </a:t>
            </a:r>
            <a:r>
              <a:rPr lang="en-US" dirty="0" err="1"/>
              <a:t>عند</a:t>
            </a:r>
            <a:r>
              <a:rPr lang="en-US" dirty="0"/>
              <a:t> </a:t>
            </a:r>
            <a:r>
              <a:rPr lang="en-US" dirty="0" err="1"/>
              <a:t>الموضع</a:t>
            </a:r>
            <a:r>
              <a:rPr lang="en-US" dirty="0"/>
              <a:t> </a:t>
            </a:r>
            <a:r>
              <a:rPr lang="ar-IQ" dirty="0"/>
              <a:t>(</a:t>
            </a:r>
            <a:r>
              <a:rPr lang="en-US" dirty="0"/>
              <a:t>R/2</a:t>
            </a:r>
            <a:r>
              <a:rPr lang="ar-IQ" dirty="0"/>
              <a:t>) </a:t>
            </a:r>
            <a:r>
              <a:rPr lang="en-US" dirty="0" err="1"/>
              <a:t>على</a:t>
            </a:r>
            <a:r>
              <a:rPr lang="en-US" dirty="0"/>
              <a:t> </a:t>
            </a:r>
            <a:r>
              <a:rPr lang="en-US" dirty="0" err="1"/>
              <a:t>يمين</a:t>
            </a:r>
            <a:r>
              <a:rPr lang="en-US" dirty="0"/>
              <a:t> </a:t>
            </a:r>
            <a:r>
              <a:rPr lang="en-US" dirty="0" err="1"/>
              <a:t>نقطة</a:t>
            </a:r>
            <a:r>
              <a:rPr lang="en-US" dirty="0"/>
              <a:t> </a:t>
            </a:r>
            <a:r>
              <a:rPr lang="en-US" dirty="0" err="1"/>
              <a:t>الأصل</a:t>
            </a:r>
            <a:r>
              <a:rPr lang="en-US" dirty="0"/>
              <a:t> </a:t>
            </a:r>
            <a:r>
              <a:rPr lang="en-US" dirty="0" err="1"/>
              <a:t>كما</a:t>
            </a:r>
            <a:r>
              <a:rPr lang="en-US" dirty="0"/>
              <a:t> </a:t>
            </a:r>
            <a:r>
              <a:rPr lang="en-US" dirty="0" err="1"/>
              <a:t>هو</a:t>
            </a:r>
            <a:r>
              <a:rPr lang="en-US" dirty="0"/>
              <a:t> </a:t>
            </a:r>
            <a:r>
              <a:rPr lang="en-US" dirty="0" err="1"/>
              <a:t>موضح</a:t>
            </a:r>
            <a:r>
              <a:rPr lang="en-US" dirty="0"/>
              <a:t> </a:t>
            </a:r>
            <a:r>
              <a:rPr lang="en-US" dirty="0" err="1"/>
              <a:t>في</a:t>
            </a:r>
            <a:r>
              <a:rPr lang="en-US" dirty="0"/>
              <a:t> </a:t>
            </a:r>
            <a:r>
              <a:rPr lang="en-US" dirty="0" err="1"/>
              <a:t>الشكل</a:t>
            </a:r>
            <a:r>
              <a:rPr lang="en-US" dirty="0"/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40" y="2747963"/>
            <a:ext cx="1919617" cy="5088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430" y="2633229"/>
            <a:ext cx="1757599" cy="8139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39" y="3555273"/>
            <a:ext cx="4162831" cy="3254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6868" y="2685551"/>
            <a:ext cx="1304914" cy="49332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1" name="Rounded Rectangular Callout 20"/>
          <p:cNvSpPr/>
          <p:nvPr/>
        </p:nvSpPr>
        <p:spPr>
          <a:xfrm>
            <a:off x="1056068" y="3547408"/>
            <a:ext cx="2210693" cy="337223"/>
          </a:xfrm>
          <a:prstGeom prst="wedgeRoundRectCallout">
            <a:avLst>
              <a:gd name="adj1" fmla="val 234116"/>
              <a:gd name="adj2" fmla="val -249322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982" y="3927874"/>
            <a:ext cx="1964476" cy="8547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617" y="4746160"/>
            <a:ext cx="2200295" cy="8417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2912" y="4773372"/>
            <a:ext cx="1461886" cy="8488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4059" y="5587882"/>
            <a:ext cx="701198" cy="801369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2537487" y="2959300"/>
            <a:ext cx="354176" cy="2165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40483" y="5514082"/>
            <a:ext cx="1053263" cy="90660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7" name="Right Arrow 26"/>
          <p:cNvSpPr/>
          <p:nvPr/>
        </p:nvSpPr>
        <p:spPr>
          <a:xfrm>
            <a:off x="1728294" y="5872765"/>
            <a:ext cx="2087343" cy="2627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16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21" grpId="0" animBg="1"/>
      <p:bldP spid="25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13899" y="43672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6171" y="643038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6840" y="36576"/>
            <a:ext cx="696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Chapter 2</a:t>
            </a:r>
            <a:r>
              <a:rPr lang="en-GB" sz="2400" b="1" dirty="0"/>
              <a:t>. Mechanics of Rigid Bodies: Planar Motion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4442" y="52496"/>
            <a:ext cx="329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Theoretical </a:t>
            </a:r>
            <a:r>
              <a:rPr lang="en-GB" sz="2400" b="1" dirty="0" smtClean="0"/>
              <a:t>Physics</a:t>
            </a:r>
            <a:r>
              <a:rPr lang="en-US" sz="2400" b="1" dirty="0" smtClean="0"/>
              <a:t>: 302</a:t>
            </a:r>
            <a:endParaRPr lang="en-GB" sz="24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8414814" y="6465534"/>
            <a:ext cx="2790000" cy="365125"/>
          </a:xfrm>
        </p:spPr>
        <p:txBody>
          <a:bodyPr/>
          <a:lstStyle/>
          <a:p>
            <a:fld id="{28A17755-FF03-4D8F-84E3-395379BBB226}" type="datetime4">
              <a:rPr lang="en-GB" sz="2400" b="1" smtClean="0">
                <a:solidFill>
                  <a:schemeClr val="tx1"/>
                </a:solidFill>
              </a:rPr>
              <a:t>22 November 2023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013750" y="6465534"/>
            <a:ext cx="600501" cy="365125"/>
          </a:xfrm>
        </p:spPr>
        <p:txBody>
          <a:bodyPr/>
          <a:lstStyle/>
          <a:p>
            <a:fld id="{27745B9E-58DD-41BB-99D9-B476307CBB4A}" type="slidenum">
              <a:rPr lang="en-GB" sz="2400" b="1" smtClean="0">
                <a:solidFill>
                  <a:schemeClr val="tx1"/>
                </a:solidFill>
              </a:rPr>
              <a:pPr/>
              <a:t>8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798" y="6396062"/>
            <a:ext cx="339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Mohanned</a:t>
            </a:r>
            <a:r>
              <a:rPr lang="en-US" sz="2400" b="1" dirty="0" smtClean="0"/>
              <a:t> Al-</a:t>
            </a:r>
            <a:r>
              <a:rPr lang="en-US" sz="2400" b="1" dirty="0" err="1" smtClean="0"/>
              <a:t>Anber</a:t>
            </a:r>
            <a:endParaRPr lang="en-GB" sz="2400" b="1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2696862" y="3216374"/>
            <a:ext cx="5773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University of BASRAH – Physics Department</a:t>
            </a:r>
            <a:endParaRPr lang="en-GB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7627173" y="848256"/>
            <a:ext cx="390363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en-US" dirty="0" err="1"/>
              <a:t>حدد</a:t>
            </a:r>
            <a:r>
              <a:rPr lang="en-US" dirty="0"/>
              <a:t> مركز </a:t>
            </a:r>
            <a:r>
              <a:rPr lang="en-US" dirty="0" err="1"/>
              <a:t>كتلة</a:t>
            </a:r>
            <a:r>
              <a:rPr lang="en-US" dirty="0"/>
              <a:t> </a:t>
            </a:r>
            <a:r>
              <a:rPr lang="ar-IQ" dirty="0" smtClean="0"/>
              <a:t>انبوب</a:t>
            </a:r>
            <a:r>
              <a:rPr lang="en-US" dirty="0" smtClean="0"/>
              <a:t> </a:t>
            </a:r>
            <a:r>
              <a:rPr lang="en-US" dirty="0" err="1"/>
              <a:t>منتظم</a:t>
            </a:r>
            <a:r>
              <a:rPr lang="en-US" dirty="0"/>
              <a:t> </a:t>
            </a:r>
            <a:r>
              <a:rPr lang="en-US" dirty="0" smtClean="0"/>
              <a:t>كتلته</a:t>
            </a:r>
            <a:r>
              <a:rPr lang="ar-IQ" dirty="0" smtClean="0"/>
              <a:t> (</a:t>
            </a:r>
            <a:r>
              <a:rPr lang="en-US" dirty="0"/>
              <a:t>M </a:t>
            </a:r>
            <a:r>
              <a:rPr lang="ar-IQ" dirty="0" smtClean="0"/>
              <a:t>)</a:t>
            </a:r>
            <a:r>
              <a:rPr lang="en-US" dirty="0" smtClean="0"/>
              <a:t> </a:t>
            </a:r>
            <a:r>
              <a:rPr lang="en-US" dirty="0" err="1" smtClean="0"/>
              <a:t>وطوله</a:t>
            </a:r>
            <a:r>
              <a:rPr lang="en-US" dirty="0" smtClean="0"/>
              <a:t> </a:t>
            </a:r>
            <a:r>
              <a:rPr lang="ar-IQ" dirty="0" smtClean="0"/>
              <a:t>(</a:t>
            </a:r>
            <a:r>
              <a:rPr lang="en-US" dirty="0"/>
              <a:t>l</a:t>
            </a:r>
            <a:r>
              <a:rPr lang="ar-IQ" dirty="0" smtClean="0"/>
              <a:t>)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388" y="1781097"/>
            <a:ext cx="6086207" cy="2644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837" y="807492"/>
            <a:ext cx="1398672" cy="699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104" y="714857"/>
            <a:ext cx="1776294" cy="11484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3033" y="2046567"/>
            <a:ext cx="2926534" cy="15204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6567" y="3663486"/>
            <a:ext cx="2913000" cy="13898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9931" y="5231680"/>
            <a:ext cx="1507467" cy="11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40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13899" y="43672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6171" y="6430388"/>
            <a:ext cx="11491414" cy="27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6840" y="36576"/>
            <a:ext cx="696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Chapter 2</a:t>
            </a:r>
            <a:r>
              <a:rPr lang="en-GB" sz="2400" b="1" dirty="0"/>
              <a:t>. Mechanics of Rigid Bodies: Planar Motion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4442" y="52496"/>
            <a:ext cx="329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Theoretical </a:t>
            </a:r>
            <a:r>
              <a:rPr lang="en-GB" sz="2400" b="1" dirty="0" smtClean="0"/>
              <a:t>Physics</a:t>
            </a:r>
            <a:r>
              <a:rPr lang="en-US" sz="2400" b="1" dirty="0" smtClean="0"/>
              <a:t>: 302</a:t>
            </a:r>
            <a:endParaRPr lang="en-GB" sz="24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8414814" y="6465534"/>
            <a:ext cx="2790000" cy="365125"/>
          </a:xfrm>
        </p:spPr>
        <p:txBody>
          <a:bodyPr/>
          <a:lstStyle/>
          <a:p>
            <a:fld id="{28A17755-FF03-4D8F-84E3-395379BBB226}" type="datetime4">
              <a:rPr lang="en-GB" sz="2400" b="1" smtClean="0">
                <a:solidFill>
                  <a:schemeClr val="tx1"/>
                </a:solidFill>
              </a:rPr>
              <a:t>22 November 2023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013750" y="6465534"/>
            <a:ext cx="600501" cy="365125"/>
          </a:xfrm>
        </p:spPr>
        <p:txBody>
          <a:bodyPr/>
          <a:lstStyle/>
          <a:p>
            <a:fld id="{27745B9E-58DD-41BB-99D9-B476307CBB4A}" type="slidenum">
              <a:rPr lang="en-GB" sz="2400" b="1" smtClean="0">
                <a:solidFill>
                  <a:schemeClr val="tx1"/>
                </a:solidFill>
              </a:rPr>
              <a:pPr/>
              <a:t>9</a:t>
            </a:fld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798" y="6396062"/>
            <a:ext cx="339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Mohanned</a:t>
            </a:r>
            <a:r>
              <a:rPr lang="en-US" sz="2400" b="1" dirty="0" smtClean="0"/>
              <a:t> Al-</a:t>
            </a:r>
            <a:r>
              <a:rPr lang="en-US" sz="2400" b="1" dirty="0" err="1" smtClean="0"/>
              <a:t>Anber</a:t>
            </a:r>
            <a:endParaRPr lang="en-GB" sz="2400" b="1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2696862" y="3216374"/>
            <a:ext cx="5773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University of BASRAH – Physics Department</a:t>
            </a:r>
            <a:endParaRPr lang="en-GB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496840" y="1023139"/>
            <a:ext cx="11308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dirty="0" smtClean="0"/>
              <a:t>إذا </a:t>
            </a:r>
            <a:r>
              <a:rPr lang="ar-IQ" dirty="0"/>
              <a:t>كان الجسم يمتلك تناسقًا ، فمن الممكن الاستفادة من هذا التناظر في تحديد موقع مركز الكتلة. وبالتالي ، إذا كان للجسم مستوى من التماثل ، أي إذا كان لكل جسيم </a:t>
            </a:r>
            <a:r>
              <a:rPr lang="ar-IQ" dirty="0" smtClean="0"/>
              <a:t>صورة </a:t>
            </a:r>
            <a:r>
              <a:rPr lang="ar-IQ" dirty="0"/>
              <a:t>معكوسة عن نفسه بالنسبة إلى مستوى ما ، فإن مركز الكتلة يكمن في ذلك المستوى. لإثبات ذلك ، لنفترض أن المستوى xy هو مستوى تماثل.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158" y="1658020"/>
            <a:ext cx="2247900" cy="9048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96435" y="593115"/>
            <a:ext cx="4941303" cy="371559"/>
            <a:chOff x="970677" y="627146"/>
            <a:chExt cx="2869862" cy="37155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" name="Rectangle 1"/>
            <p:cNvSpPr/>
            <p:nvPr/>
          </p:nvSpPr>
          <p:spPr>
            <a:xfrm>
              <a:off x="2423163" y="627146"/>
              <a:ext cx="1417376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ar-IQ" dirty="0"/>
                <a:t>اعتبارات التناظر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70677" y="629373"/>
              <a:ext cx="1522125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ar-IQ" dirty="0" smtClean="0"/>
                <a:t>Symmetry</a:t>
              </a:r>
              <a:r>
                <a:rPr lang="en-US" dirty="0" smtClean="0"/>
                <a:t> considerations</a:t>
              </a:r>
              <a:r>
                <a:rPr lang="ar-IQ" dirty="0" smtClean="0"/>
                <a:t> </a:t>
              </a:r>
              <a:endParaRPr lang="ar-IQ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65" y="2091659"/>
            <a:ext cx="1847850" cy="266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233" y="2125985"/>
            <a:ext cx="742950" cy="3524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46703" y="2110457"/>
            <a:ext cx="3084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IQ" dirty="0"/>
              <a:t>أي أن مركز الكتلة يقع في المستوى xy.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71244" y="2648215"/>
            <a:ext cx="6783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dirty="0"/>
              <a:t>وبالمثل ، إذا كان للجسم خط تماثل ، فمن السهل إظهار أن مركز الكتلة يقع على هذا الخط.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010473" y="5089356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IQ" dirty="0"/>
              <a:t>كما هو مبين. </a:t>
            </a:r>
            <a:r>
              <a:rPr lang="ar-IQ" dirty="0" smtClean="0"/>
              <a:t>وهكذا</a:t>
            </a:r>
            <a:endParaRPr lang="ar-IQ" dirty="0"/>
          </a:p>
        </p:txBody>
      </p:sp>
      <p:grpSp>
        <p:nvGrpSpPr>
          <p:cNvPr id="30" name="Group 29"/>
          <p:cNvGrpSpPr/>
          <p:nvPr/>
        </p:nvGrpSpPr>
        <p:grpSpPr>
          <a:xfrm>
            <a:off x="4144138" y="4300067"/>
            <a:ext cx="7600861" cy="665890"/>
            <a:chOff x="4081554" y="4079611"/>
            <a:chExt cx="7600861" cy="665890"/>
          </a:xfrm>
        </p:grpSpPr>
        <p:sp>
          <p:nvSpPr>
            <p:cNvPr id="22" name="Rectangle 21"/>
            <p:cNvSpPr/>
            <p:nvPr/>
          </p:nvSpPr>
          <p:spPr>
            <a:xfrm>
              <a:off x="4081554" y="4079611"/>
              <a:ext cx="76008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IQ" dirty="0" smtClean="0"/>
                <a:t>باختيار </a:t>
              </a:r>
              <a:r>
                <a:rPr lang="ar-IQ" dirty="0"/>
                <a:t>محاور الإحداثيات كما هو موضح في الشكل ، نرى أن مركز الكتلة يقع على المحور z. لحساب </a:t>
              </a:r>
              <a:r>
                <a:rPr lang="en-US" dirty="0" smtClean="0"/>
                <a:t>          </a:t>
              </a:r>
              <a:r>
                <a:rPr lang="ar-IQ" dirty="0" smtClean="0"/>
                <a:t>نستخدم </a:t>
              </a:r>
              <a:r>
                <a:rPr lang="ar-IQ" dirty="0"/>
                <a:t>عنصرًا دائريًا بحجم </a:t>
              </a:r>
              <a:r>
                <a:rPr lang="ar-IQ" dirty="0" smtClean="0"/>
                <a:t>سمك </a:t>
              </a:r>
              <a:r>
                <a:rPr lang="ar-IQ" dirty="0"/>
                <a:t>dz ونصف </a:t>
              </a:r>
              <a:r>
                <a:rPr lang="ar-IQ" dirty="0" smtClean="0"/>
                <a:t>القطر</a:t>
              </a:r>
              <a:r>
                <a:rPr lang="en-US" dirty="0" smtClean="0"/>
                <a:t>:</a:t>
              </a:r>
              <a:endParaRPr lang="ar-IQ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86412" y="4431176"/>
              <a:ext cx="847725" cy="31432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61325" y="4387769"/>
              <a:ext cx="352425" cy="247650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5498" y="5007090"/>
            <a:ext cx="1704975" cy="44767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8302501" y="3228618"/>
            <a:ext cx="3167479" cy="373380"/>
            <a:chOff x="2197726" y="5353733"/>
            <a:chExt cx="3167479" cy="37338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3" name="Rectangle 32"/>
            <p:cNvSpPr/>
            <p:nvPr/>
          </p:nvSpPr>
          <p:spPr>
            <a:xfrm>
              <a:off x="3914167" y="5357781"/>
              <a:ext cx="1451038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ar-IQ" dirty="0"/>
                <a:t>نصف </a:t>
              </a:r>
              <a:r>
                <a:rPr lang="ar-IQ" dirty="0" smtClean="0"/>
                <a:t>كرة صلبة</a:t>
              </a:r>
              <a:endParaRPr lang="ar-IQ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197726" y="5353733"/>
              <a:ext cx="180870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ar-IQ" dirty="0"/>
                <a:t>Solid hemisphere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4872040" y="3664973"/>
            <a:ext cx="6933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dirty="0"/>
              <a:t>لإيجاد مركز كتلة نصف كرة صلب متجانس </a:t>
            </a:r>
            <a:r>
              <a:rPr lang="ar-IQ" dirty="0" smtClean="0"/>
              <a:t>نصف قطرها </a:t>
            </a:r>
            <a:r>
              <a:rPr lang="ar-IQ" dirty="0"/>
              <a:t>a ، نعلم من التناظر أن مركز الكتلة يقع على نصف القطر </a:t>
            </a:r>
            <a:r>
              <a:rPr lang="ar-IQ" dirty="0" smtClean="0"/>
              <a:t>العمودي على وجه المستوى (المحور </a:t>
            </a:r>
            <a:r>
              <a:rPr lang="en-US" dirty="0" smtClean="0"/>
              <a:t>Z</a:t>
            </a:r>
            <a:r>
              <a:rPr lang="ar-IQ" dirty="0" smtClean="0"/>
              <a:t>).</a:t>
            </a:r>
            <a:endParaRPr lang="ar-IQ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561" y="3380134"/>
            <a:ext cx="4359479" cy="303207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2040" y="5217904"/>
            <a:ext cx="2838450" cy="1038225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503" y="1919026"/>
            <a:ext cx="13144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28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9" grpId="0"/>
      <p:bldP spid="24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43054</TotalTime>
  <Words>2213</Words>
  <Application>Microsoft Office PowerPoint</Application>
  <PresentationFormat>Widescreen</PresentationFormat>
  <Paragraphs>289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Andalus</vt:lpstr>
      <vt:lpstr>Arial</vt:lpstr>
      <vt:lpstr>Calibri</vt:lpstr>
      <vt:lpstr>Calibri Light</vt:lpstr>
      <vt:lpstr>Helvetica</vt:lpstr>
      <vt:lpstr>inherit</vt:lpstr>
      <vt:lpstr>Times-Roman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M</dc:creator>
  <cp:lastModifiedBy>Dr Mohanned</cp:lastModifiedBy>
  <cp:revision>494</cp:revision>
  <dcterms:created xsi:type="dcterms:W3CDTF">2020-03-17T22:38:12Z</dcterms:created>
  <dcterms:modified xsi:type="dcterms:W3CDTF">2023-11-21T21:33:59Z</dcterms:modified>
</cp:coreProperties>
</file>